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80" r:id="rId3"/>
    <p:sldId id="258" r:id="rId4"/>
    <p:sldId id="259" r:id="rId5"/>
    <p:sldId id="271" r:id="rId6"/>
    <p:sldId id="260" r:id="rId7"/>
    <p:sldId id="261" r:id="rId8"/>
    <p:sldId id="262" r:id="rId9"/>
    <p:sldId id="272" r:id="rId10"/>
    <p:sldId id="27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5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1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10" d="100"/>
          <a:sy n="110" d="100"/>
        </p:scale>
        <p:origin x="-165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A952-D79F-40C5-8E4A-C61F21818042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B463A-0002-4131-9C14-8DD0F2EF54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13176" y="75557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한이음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725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96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9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95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04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멀티미디어 컨텐츠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7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156176" y="6381328"/>
            <a:ext cx="2895600" cy="365125"/>
          </a:xfrm>
        </p:spPr>
        <p:txBody>
          <a:bodyPr/>
          <a:lstStyle/>
          <a:p>
            <a:r>
              <a:rPr lang="ko-KR" altLang="en-US" dirty="0" err="1" smtClean="0"/>
              <a:t>한이음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275856" y="6381328"/>
            <a:ext cx="2133600" cy="365125"/>
          </a:xfrm>
        </p:spPr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11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0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6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7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00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6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9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7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8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5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EAF8-BF06-4194-919A-1B17C945799E}" type="datetimeFigureOut">
              <a:rPr lang="ko-KR" altLang="en-US" smtClean="0"/>
              <a:pPr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796136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err="1" smtClean="0"/>
              <a:t>한이음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13184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316416" y="0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한이음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29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www.google.gl/url?sa=i&amp;rct=j&amp;q=&amp;esrc=s&amp;source=images&amp;cd=&amp;cad=rja&amp;uact=8&amp;ved=0CAcQjRw&amp;url=http://www.pdfonline.com/corporate/newsletters/combine-multiple-file-into-one-pdf.htm&amp;ei=frkLVeHwPMyl8AXfuIHYDw&amp;bvm=bv.88528373,d.dGc&amp;psig=AFQjCNGssk8AQaO3R5GthjVbKs4wS2sEPw&amp;ust=1426918136675036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google.gl/url?sa=i&amp;rct=j&amp;q=&amp;esrc=s&amp;source=images&amp;cd=&amp;cad=rja&amp;uact=8&amp;ved=0CAcQjRw&amp;url=http://20073.software.informer.com/&amp;ei=vLkLVcaCDIz78QWVo4CoDw&amp;bvm=bv.88528373,d.dGc&amp;psig=AFQjCNFFfoNy-sth3QXflKnOA91235HQIw&amp;ust=1426918193002195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28" y="0"/>
            <a:ext cx="51435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4035" y="1928802"/>
            <a:ext cx="412324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GPS</a:t>
            </a:r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를 활용한 보모</a:t>
            </a:r>
            <a:endParaRPr lang="en-US" altLang="ko-KR" sz="3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어플리케이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43372" y="3167256"/>
            <a:ext cx="5000628" cy="474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7367" y="328498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한이음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7233" y="5562605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이재인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조상현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정성훈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이성현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펑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31873" y="4990897"/>
            <a:ext cx="1808508" cy="479246"/>
            <a:chOff x="4232839" y="5144876"/>
            <a:chExt cx="1808507" cy="479246"/>
          </a:xfrm>
        </p:grpSpPr>
        <p:sp>
          <p:nvSpPr>
            <p:cNvPr id="2" name="TextBox 1"/>
            <p:cNvSpPr txBox="1"/>
            <p:nvPr/>
          </p:nvSpPr>
          <p:spPr>
            <a:xfrm>
              <a:off x="4232839" y="5224012"/>
              <a:ext cx="1808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가을소풍B" pitchFamily="18" charset="-127"/>
                  <a:ea typeface="a가을소풍B" pitchFamily="18" charset="-127"/>
                </a:rPr>
                <a:t>김현기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가을소풍B" pitchFamily="18" charset="-127"/>
                  <a:ea typeface="a가을소풍B" pitchFamily="18" charset="-127"/>
                </a:rPr>
                <a:t>교수님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36114" y="5144876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569575" y="5239851"/>
              <a:ext cx="0" cy="32810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-1357354" y="-44624"/>
            <a:ext cx="5500726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C:\Users\jan\Desktop\3학년2학기\인턴\매직패스\통계자료\사용자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54" y="1721123"/>
            <a:ext cx="3247636" cy="21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jan\Desktop\3학년2학기\인턴\매직패스\img\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46" y="4337153"/>
            <a:ext cx="2967751" cy="16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132373" y="2355462"/>
            <a:ext cx="38988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가이드를 보면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en-US" altLang="ko-KR" sz="1400" dirty="0"/>
              <a:t>4.0.3 </a:t>
            </a:r>
            <a:r>
              <a:rPr lang="ko-KR" altLang="en-US" sz="1400" dirty="0"/>
              <a:t>아이스크림 샌드위치 버전을 권장하는데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ko-KR" altLang="en-US" sz="1400" dirty="0" smtClean="0"/>
              <a:t>이 </a:t>
            </a:r>
            <a:r>
              <a:rPr lang="ko-KR" altLang="en-US" sz="1400" dirty="0"/>
              <a:t>버전을 사용하면 현존 단말이 </a:t>
            </a:r>
            <a:r>
              <a:rPr lang="en-US" altLang="ko-KR" sz="1400" dirty="0"/>
              <a:t>90.4% </a:t>
            </a:r>
            <a:r>
              <a:rPr lang="ko-KR" altLang="en-US" sz="1400" dirty="0"/>
              <a:t>가 커버가 가능하다고 나온다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46687" y="3966683"/>
            <a:ext cx="395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기기의 호환성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기능을 고려하여 아이스크림 샌드위치로 개발하기로 결정함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5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332329" y="1916832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a가을소풍B" pitchFamily="18" charset="-127"/>
                <a:ea typeface="a가을소풍B" pitchFamily="18" charset="-127"/>
              </a:rPr>
              <a:t>프로그램 코딩</a:t>
            </a:r>
            <a:endParaRPr lang="ko-KR" altLang="en-US" sz="16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76064" y="387918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a가을소풍B" pitchFamily="18" charset="-127"/>
                <a:ea typeface="a가을소풍B" pitchFamily="18" charset="-127"/>
              </a:rPr>
              <a:t>디자인</a:t>
            </a:r>
            <a:endParaRPr lang="ko-KR" altLang="en-US" sz="1600" dirty="0">
              <a:latin typeface="a가을소풍B" pitchFamily="18" charset="-127"/>
              <a:ea typeface="a가을소풍B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24340" y="3879186"/>
            <a:ext cx="1728192" cy="1140740"/>
            <a:chOff x="6556929" y="4311234"/>
            <a:chExt cx="1728192" cy="1140740"/>
          </a:xfrm>
        </p:grpSpPr>
        <p:pic>
          <p:nvPicPr>
            <p:cNvPr id="41" name="Picture 23" descr="http://www.pdfonline.com/images/powerpoint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919" y="4669752"/>
              <a:ext cx="774264" cy="77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http://img.informer.com/icons/png/48/19/19913.pn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942" y="4661795"/>
              <a:ext cx="790179" cy="79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6556929" y="4311234"/>
              <a:ext cx="976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문서작성</a:t>
              </a:r>
              <a:endParaRPr lang="ko-KR" altLang="en-US" sz="1600" dirty="0">
                <a:latin typeface="a가을소풍B" pitchFamily="18" charset="-127"/>
                <a:ea typeface="a가을소풍B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86" y="2451716"/>
            <a:ext cx="1072487" cy="1072487"/>
          </a:xfrm>
          <a:prstGeom prst="rect">
            <a:avLst/>
          </a:prstGeom>
        </p:spPr>
      </p:pic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350439" y="4221088"/>
            <a:ext cx="1717505" cy="792088"/>
            <a:chOff x="2350439" y="4221088"/>
            <a:chExt cx="1717505" cy="792088"/>
          </a:xfrm>
        </p:grpSpPr>
        <p:pic>
          <p:nvPicPr>
            <p:cNvPr id="38" name="Picture 1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439" y="4256001"/>
              <a:ext cx="739793" cy="7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28" descr="icn_Adobe_Illustrator_CC_51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5856" y="4221088"/>
              <a:ext cx="792088" cy="792088"/>
            </a:xfrm>
            <a:prstGeom prst="rect">
              <a:avLst/>
            </a:prstGeom>
          </p:spPr>
        </p:pic>
      </p:grpSp>
      <p:pic>
        <p:nvPicPr>
          <p:cNvPr id="33" name="Picture 2" descr="C:\Users\Owner\Desktop\안드로이드_스튜디오_Android_Studio_설치_방법_구글_안드로이드_프로그래밍_개발환경_구축_SDK_업데이트_(11)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8180" y="2404946"/>
            <a:ext cx="1554700" cy="1166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90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419074" y="1785926"/>
            <a:ext cx="62963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어플리케이션 내에서 보모를 단기 또는 장기적으로 구할 수 있음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GPS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로 가까운 거리 내에 있는 보모를 쉽게 연결시켜 줌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latin typeface="a가을소풍B" pitchFamily="18" charset="-127"/>
                <a:ea typeface="a가을소풍B" pitchFamily="18" charset="-127"/>
              </a:rPr>
              <a:t>즐겨찾기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 기능으로 보모를 추가해 편리하게 이용 가능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신고하기 기능으로 아이가 학대를 당할 경우 보모를 신고하여 안전하게 이용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3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339182" y="1857364"/>
            <a:ext cx="6590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dirty="0" smtClean="0">
              <a:latin typeface="a가을소풍B" pitchFamily="18" charset="-127"/>
              <a:ea typeface="a가을소풍B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 smtClean="0">
                <a:latin typeface="a가을소풍B" pitchFamily="18" charset="-127"/>
                <a:ea typeface="a가을소풍B" pitchFamily="18" charset="-127"/>
              </a:rPr>
              <a:t>맞벌이를 하는 부모에게 부담감을 덜어주며</a:t>
            </a:r>
            <a:r>
              <a:rPr lang="en-US" altLang="ko-KR" sz="2200" dirty="0" smtClean="0">
                <a:latin typeface="a가을소풍B" pitchFamily="18" charset="-127"/>
                <a:ea typeface="a가을소풍B" pitchFamily="18" charset="-127"/>
              </a:rPr>
              <a:t>, </a:t>
            </a:r>
            <a:r>
              <a:rPr lang="ko-KR" altLang="en-US" sz="2200" dirty="0" smtClean="0">
                <a:latin typeface="a가을소풍B" pitchFamily="18" charset="-127"/>
                <a:ea typeface="a가을소풍B" pitchFamily="18" charset="-127"/>
              </a:rPr>
              <a:t>시간을 효율적으로 사용할 수 있음</a:t>
            </a:r>
            <a:r>
              <a:rPr lang="en-US" altLang="ko-KR" sz="2200" dirty="0" smtClean="0">
                <a:latin typeface="a가을소풍B" pitchFamily="18" charset="-127"/>
                <a:ea typeface="a가을소풍B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200" dirty="0">
              <a:latin typeface="a가을소풍B" pitchFamily="18" charset="-127"/>
              <a:ea typeface="a가을소풍B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 smtClean="0">
                <a:latin typeface="a가을소풍B" pitchFamily="18" charset="-127"/>
                <a:ea typeface="a가을소풍B" pitchFamily="18" charset="-127"/>
              </a:rPr>
              <a:t>사용자는 가까운 보모와 쉽게 연결 가능하게 해 주며 아이에게 안전함을 줄 수 있음</a:t>
            </a:r>
            <a:endParaRPr lang="en-US" altLang="ko-KR" sz="2200" dirty="0" smtClean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12" y="648000"/>
            <a:ext cx="280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2-5.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9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타원 69"/>
          <p:cNvSpPr/>
          <p:nvPr/>
        </p:nvSpPr>
        <p:spPr>
          <a:xfrm>
            <a:off x="2454959" y="2389229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286116" y="4643446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889683" y="4643446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746939" y="2428868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603799" y="1285860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931596" y="14153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이재</a:t>
            </a:r>
            <a:r>
              <a:rPr lang="ko-KR" altLang="en-US" sz="1400" dirty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4449" y="256835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이성현</a:t>
            </a:r>
            <a:endParaRPr lang="ko-KR" altLang="en-US" sz="14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36016" y="483573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조상현</a:t>
            </a:r>
            <a:endParaRPr lang="ko-KR" altLang="en-US" sz="14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28184" y="48532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남영준</a:t>
            </a:r>
            <a:endParaRPr lang="ko-KR" altLang="en-US" sz="14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38883" y="25717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정성훈</a:t>
            </a:r>
            <a:endParaRPr lang="ko-KR" altLang="en-US" sz="14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22527" y="1667158"/>
            <a:ext cx="941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 M</a:t>
            </a:r>
            <a:endParaRPr lang="en-US" altLang="ko-KR" sz="1200" b="1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프로그램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자료조사</a:t>
            </a:r>
            <a:endParaRPr lang="en-US" altLang="ko-KR" sz="12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PPT</a:t>
            </a:r>
            <a:r>
              <a:rPr lang="ko-KR" altLang="en-US" sz="1200" dirty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59847" y="514351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디자인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문서작성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2330" y="2857496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자료조사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디자인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786075" y="2854107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프로그램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0" idx="7"/>
          </p:cNvCxnSpPr>
          <p:nvPr/>
        </p:nvCxnSpPr>
        <p:spPr>
          <a:xfrm rot="10800000" flipV="1">
            <a:off x="3647341" y="1984341"/>
            <a:ext cx="956459" cy="609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70" idx="4"/>
            <a:endCxn id="71" idx="1"/>
          </p:cNvCxnSpPr>
          <p:nvPr/>
        </p:nvCxnSpPr>
        <p:spPr>
          <a:xfrm rot="16200000" flipH="1">
            <a:off x="2791150" y="4148480"/>
            <a:ext cx="1061836" cy="337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2" idx="6"/>
            <a:endCxn id="73" idx="1"/>
          </p:cNvCxnSpPr>
          <p:nvPr/>
        </p:nvCxnSpPr>
        <p:spPr>
          <a:xfrm>
            <a:off x="6000760" y="1984341"/>
            <a:ext cx="950759" cy="64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71" idx="6"/>
            <a:endCxn id="72" idx="2"/>
          </p:cNvCxnSpPr>
          <p:nvPr/>
        </p:nvCxnSpPr>
        <p:spPr>
          <a:xfrm>
            <a:off x="4683077" y="5341927"/>
            <a:ext cx="120660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73" idx="4"/>
            <a:endCxn id="72" idx="7"/>
          </p:cNvCxnSpPr>
          <p:nvPr/>
        </p:nvCxnSpPr>
        <p:spPr>
          <a:xfrm rot="5400000">
            <a:off x="6752644" y="4155249"/>
            <a:ext cx="1022197" cy="363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각형 3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79712" y="648000"/>
            <a:ext cx="50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13757" y="515719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프로그램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en-US" altLang="ko-KR" sz="120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0232" y="1399363"/>
            <a:ext cx="6857817" cy="4744281"/>
            <a:chOff x="323528" y="392782"/>
            <a:chExt cx="8496944" cy="5878239"/>
          </a:xfrm>
        </p:grpSpPr>
        <p:sp>
          <p:nvSpPr>
            <p:cNvPr id="12" name="직사각형 11"/>
            <p:cNvSpPr/>
            <p:nvPr/>
          </p:nvSpPr>
          <p:spPr>
            <a:xfrm>
              <a:off x="3648267" y="392782"/>
              <a:ext cx="1457132" cy="499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a가을소풍B" pitchFamily="18" charset="-127"/>
                  <a:ea typeface="a가을소풍B" pitchFamily="18" charset="-127"/>
                </a:rPr>
                <a:t>보모</a:t>
              </a:r>
              <a:r>
                <a:rPr lang="ko-KR" altLang="en-US" sz="1600" dirty="0" err="1">
                  <a:latin typeface="a가을소풍B" pitchFamily="18" charset="-127"/>
                  <a:ea typeface="a가을소풍B" pitchFamily="18" charset="-127"/>
                </a:rPr>
                <a:t>앱</a:t>
              </a:r>
              <a:endParaRPr lang="ko-KR" altLang="en-US" sz="16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3528" y="1268760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가을소풍B" pitchFamily="18" charset="-127"/>
                  <a:ea typeface="a가을소풍B" pitchFamily="18" charset="-127"/>
                </a:rPr>
                <a:t>기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획</a:t>
              </a:r>
              <a:endParaRPr lang="ko-KR" altLang="en-US" sz="14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073" y="1268760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4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46912" y="1272055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14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3175" y="1272055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테스</a:t>
              </a:r>
              <a:r>
                <a:rPr lang="ko-KR" altLang="en-US" sz="1400" dirty="0">
                  <a:latin typeface="a가을소풍B" pitchFamily="18" charset="-127"/>
                  <a:ea typeface="a가을소풍B" pitchFamily="18" charset="-127"/>
                </a:rPr>
                <a:t>트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7563" y="5195491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>
                  <a:latin typeface="a가을소풍B" pitchFamily="18" charset="-127"/>
                  <a:ea typeface="a가을소풍B" pitchFamily="18" charset="-127"/>
                </a:rPr>
                <a:t>검토및수정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7563" y="1867303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구성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7563" y="3140968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요구분</a:t>
              </a:r>
              <a:r>
                <a:rPr lang="ko-KR" altLang="en-US" sz="1050" dirty="0">
                  <a:latin typeface="a가을소풍B" pitchFamily="18" charset="-127"/>
                  <a:ea typeface="a가을소풍B" pitchFamily="18" charset="-127"/>
                </a:rPr>
                <a:t>석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7563" y="4729734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DFD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구조도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83208" y="5483523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>
                  <a:latin typeface="a가을소풍B" pitchFamily="18" charset="-127"/>
                  <a:ea typeface="a가을소풍B" pitchFamily="18" charset="-127"/>
                </a:rPr>
                <a:t>검토및수정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83208" y="1867302"/>
              <a:ext cx="146152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시스템설계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83208" y="319272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83208" y="451814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구조도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9593" y="2266890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자료수집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99593" y="2538657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기능정의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99593" y="2810424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일정계획 수립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3" y="3521261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시장조사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99593" y="3799060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설문조사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99593" y="4076859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벤치마킹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99592" y="4354657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기능보안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88139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a가을소풍B" pitchFamily="18" charset="-127"/>
                  <a:ea typeface="a가을소풍B" pitchFamily="18" charset="-127"/>
                </a:rPr>
                <a:t>메인페이지설계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88140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회원가입페이지설계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88141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게시판설계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88139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a가을소풍B" pitchFamily="18" charset="-127"/>
                  <a:ea typeface="a가을소풍B" pitchFamily="18" charset="-127"/>
                </a:rPr>
                <a:t>메인페이지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88140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회원가입페이지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88141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회</a:t>
              </a:r>
              <a:r>
                <a:rPr lang="ko-KR" altLang="en-US" sz="1200" dirty="0">
                  <a:latin typeface="a가을소풍B" pitchFamily="18" charset="-127"/>
                  <a:ea typeface="a가을소풍B" pitchFamily="18" charset="-127"/>
                </a:rPr>
                <a:t>원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88142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게시판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42955" y="5949280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>
                  <a:latin typeface="a가을소풍B" pitchFamily="18" charset="-127"/>
                  <a:ea typeface="a가을소풍B" pitchFamily="18" charset="-127"/>
                </a:rPr>
                <a:t>검토및수정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054049" y="1867302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시스템개발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54049" y="319272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54049" y="451814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구조도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258980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보모매</a:t>
              </a:r>
              <a:r>
                <a:rPr lang="ko-KR" altLang="en-US" sz="800" dirty="0" err="1">
                  <a:latin typeface="a가을소풍B" pitchFamily="18" charset="-127"/>
                  <a:ea typeface="a가을소풍B" pitchFamily="18" charset="-127"/>
                </a:rPr>
                <a:t>칭</a:t>
              </a:r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258981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258982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게시판개발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258980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a가을소풍B" pitchFamily="18" charset="-127"/>
                  <a:ea typeface="a가을소풍B" pitchFamily="18" charset="-127"/>
                </a:rPr>
                <a:t>메인페이지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258981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회원가입페이지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58982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회</a:t>
              </a:r>
              <a:r>
                <a:rPr lang="ko-KR" altLang="en-US" sz="1200" dirty="0">
                  <a:latin typeface="a가을소풍B" pitchFamily="18" charset="-127"/>
                  <a:ea typeface="a가을소풍B" pitchFamily="18" charset="-127"/>
                </a:rPr>
                <a:t>원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258983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게시판</a:t>
              </a:r>
              <a:r>
                <a:rPr lang="en-US" altLang="ko-KR" sz="12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2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12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045114" y="551723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모듈통합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376957" y="1867303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시스템테스트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376957" y="2772101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게시</a:t>
              </a:r>
              <a:r>
                <a:rPr lang="ko-KR" altLang="en-US" sz="1050" dirty="0">
                  <a:latin typeface="a가을소풍B" pitchFamily="18" charset="-127"/>
                  <a:ea typeface="a가을소풍B" pitchFamily="18" charset="-127"/>
                </a:rPr>
                <a:t>판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테스트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376957" y="2319702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테스트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376957" y="3224500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통합테스트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376957" y="3676899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a가을소풍B" pitchFamily="18" charset="-127"/>
                  <a:ea typeface="a가을소풍B" pitchFamily="18" charset="-127"/>
                </a:rPr>
                <a:t>유지보수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376957" y="4129298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>
                  <a:latin typeface="a가을소풍B" pitchFamily="18" charset="-127"/>
                  <a:ea typeface="a가을소풍B" pitchFamily="18" charset="-127"/>
                </a:rPr>
                <a:t>검토및수정</a:t>
              </a:r>
              <a:endParaRPr lang="ko-KR" altLang="en-US" sz="1050" dirty="0">
                <a:latin typeface="a가을소풍B" pitchFamily="18" charset="-127"/>
                <a:ea typeface="a가을소풍B" pitchFamily="18" charset="-127"/>
              </a:endParaRPr>
            </a:p>
          </p:txBody>
        </p:sp>
        <p:cxnSp>
          <p:nvCxnSpPr>
            <p:cNvPr id="60" name="꺾인 연결선 59"/>
            <p:cNvCxnSpPr>
              <a:stCxn id="13" idx="0"/>
              <a:endCxn id="16" idx="0"/>
            </p:cNvCxnSpPr>
            <p:nvPr/>
          </p:nvCxnSpPr>
          <p:spPr>
            <a:xfrm rot="16200000" flipH="1">
              <a:off x="4210469" y="-2079416"/>
              <a:ext cx="3295" cy="6699647"/>
            </a:xfrm>
            <a:prstGeom prst="bentConnector3">
              <a:avLst>
                <a:gd name="adj1" fmla="val -6359636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14" idx="0"/>
            </p:cNvCxnSpPr>
            <p:nvPr/>
          </p:nvCxnSpPr>
          <p:spPr>
            <a:xfrm flipH="1" flipV="1">
              <a:off x="2714838" y="1052736"/>
              <a:ext cx="1" cy="21602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15" idx="0"/>
            </p:cNvCxnSpPr>
            <p:nvPr/>
          </p:nvCxnSpPr>
          <p:spPr>
            <a:xfrm flipH="1" flipV="1">
              <a:off x="5185677" y="1052736"/>
              <a:ext cx="1" cy="21931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12" idx="2"/>
            </p:cNvCxnSpPr>
            <p:nvPr/>
          </p:nvCxnSpPr>
          <p:spPr>
            <a:xfrm>
              <a:off x="4376833" y="892257"/>
              <a:ext cx="0" cy="1604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78"/>
            <p:cNvCxnSpPr>
              <a:endCxn id="17" idx="1"/>
            </p:cNvCxnSpPr>
            <p:nvPr/>
          </p:nvCxnSpPr>
          <p:spPr>
            <a:xfrm rot="16200000" flipH="1">
              <a:off x="-1288869" y="3419930"/>
              <a:ext cx="3692844" cy="18001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18" idx="1"/>
            </p:cNvCxnSpPr>
            <p:nvPr/>
          </p:nvCxnSpPr>
          <p:spPr>
            <a:xfrm flipH="1" flipV="1">
              <a:off x="467543" y="2028172"/>
              <a:ext cx="180020" cy="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19" idx="1"/>
            </p:cNvCxnSpPr>
            <p:nvPr/>
          </p:nvCxnSpPr>
          <p:spPr>
            <a:xfrm flipH="1" flipV="1">
              <a:off x="467543" y="3301838"/>
              <a:ext cx="18002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20" idx="1"/>
            </p:cNvCxnSpPr>
            <p:nvPr/>
          </p:nvCxnSpPr>
          <p:spPr>
            <a:xfrm flipH="1">
              <a:off x="467543" y="4890605"/>
              <a:ext cx="18002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 87"/>
            <p:cNvCxnSpPr>
              <a:endCxn id="27" idx="1"/>
            </p:cNvCxnSpPr>
            <p:nvPr/>
          </p:nvCxnSpPr>
          <p:spPr>
            <a:xfrm rot="16200000" flipH="1">
              <a:off x="433346" y="2455906"/>
              <a:ext cx="725051" cy="207443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26" idx="1"/>
            </p:cNvCxnSpPr>
            <p:nvPr/>
          </p:nvCxnSpPr>
          <p:spPr>
            <a:xfrm flipH="1">
              <a:off x="692149" y="2650387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25" idx="1"/>
            </p:cNvCxnSpPr>
            <p:nvPr/>
          </p:nvCxnSpPr>
          <p:spPr>
            <a:xfrm flipH="1">
              <a:off x="692149" y="2378620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95"/>
            <p:cNvCxnSpPr>
              <a:endCxn id="31" idx="1"/>
            </p:cNvCxnSpPr>
            <p:nvPr/>
          </p:nvCxnSpPr>
          <p:spPr>
            <a:xfrm rot="16200000" flipH="1">
              <a:off x="277179" y="3843974"/>
              <a:ext cx="1037384" cy="207442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30" idx="1"/>
            </p:cNvCxnSpPr>
            <p:nvPr/>
          </p:nvCxnSpPr>
          <p:spPr>
            <a:xfrm flipH="1">
              <a:off x="692149" y="4188589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29" idx="1"/>
            </p:cNvCxnSpPr>
            <p:nvPr/>
          </p:nvCxnSpPr>
          <p:spPr>
            <a:xfrm flipH="1">
              <a:off x="692150" y="3910790"/>
              <a:ext cx="20744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28" idx="1"/>
            </p:cNvCxnSpPr>
            <p:nvPr/>
          </p:nvCxnSpPr>
          <p:spPr>
            <a:xfrm flipH="1">
              <a:off x="692149" y="3632991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 103"/>
            <p:cNvCxnSpPr>
              <a:endCxn id="21" idx="1"/>
            </p:cNvCxnSpPr>
            <p:nvPr/>
          </p:nvCxnSpPr>
          <p:spPr>
            <a:xfrm rot="16200000" flipH="1">
              <a:off x="471042" y="3532228"/>
              <a:ext cx="3980876" cy="243456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22" idx="1"/>
            </p:cNvCxnSpPr>
            <p:nvPr/>
          </p:nvCxnSpPr>
          <p:spPr>
            <a:xfrm flipH="1" flipV="1">
              <a:off x="2339751" y="202817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23" idx="1"/>
            </p:cNvCxnSpPr>
            <p:nvPr/>
          </p:nvCxnSpPr>
          <p:spPr>
            <a:xfrm flipH="1" flipV="1">
              <a:off x="2339751" y="335359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24" idx="1"/>
            </p:cNvCxnSpPr>
            <p:nvPr/>
          </p:nvCxnSpPr>
          <p:spPr>
            <a:xfrm flipH="1" flipV="1">
              <a:off x="2339751" y="467901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111"/>
            <p:cNvCxnSpPr>
              <a:endCxn id="34" idx="1"/>
            </p:cNvCxnSpPr>
            <p:nvPr/>
          </p:nvCxnSpPr>
          <p:spPr>
            <a:xfrm rot="16200000" flipH="1">
              <a:off x="2341407" y="2475420"/>
              <a:ext cx="733110" cy="160357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115"/>
            <p:cNvCxnSpPr>
              <a:endCxn id="39" idx="1"/>
            </p:cNvCxnSpPr>
            <p:nvPr/>
          </p:nvCxnSpPr>
          <p:spPr>
            <a:xfrm rot="16200000" flipH="1">
              <a:off x="2474293" y="4993372"/>
              <a:ext cx="467338" cy="16035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32" idx="1"/>
            </p:cNvCxnSpPr>
            <p:nvPr/>
          </p:nvCxnSpPr>
          <p:spPr>
            <a:xfrm flipH="1">
              <a:off x="2627782" y="2378620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33" idx="1"/>
            </p:cNvCxnSpPr>
            <p:nvPr/>
          </p:nvCxnSpPr>
          <p:spPr>
            <a:xfrm flipH="1">
              <a:off x="2627782" y="2650387"/>
              <a:ext cx="16035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35" idx="1"/>
            </p:cNvCxnSpPr>
            <p:nvPr/>
          </p:nvCxnSpPr>
          <p:spPr>
            <a:xfrm flipH="1">
              <a:off x="2627782" y="3697494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36" idx="1"/>
            </p:cNvCxnSpPr>
            <p:nvPr/>
          </p:nvCxnSpPr>
          <p:spPr>
            <a:xfrm flipH="1">
              <a:off x="2627783" y="3969261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38" idx="1"/>
            </p:cNvCxnSpPr>
            <p:nvPr/>
          </p:nvCxnSpPr>
          <p:spPr>
            <a:xfrm flipH="1">
              <a:off x="2627782" y="5035454"/>
              <a:ext cx="16035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128"/>
            <p:cNvCxnSpPr>
              <a:endCxn id="40" idx="1"/>
            </p:cNvCxnSpPr>
            <p:nvPr/>
          </p:nvCxnSpPr>
          <p:spPr>
            <a:xfrm rot="16200000" flipH="1">
              <a:off x="2692251" y="3759446"/>
              <a:ext cx="4446633" cy="254775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41" idx="1"/>
            </p:cNvCxnSpPr>
            <p:nvPr/>
          </p:nvCxnSpPr>
          <p:spPr>
            <a:xfrm flipH="1" flipV="1">
              <a:off x="4788180" y="202817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>
              <a:stCxn id="42" idx="1"/>
            </p:cNvCxnSpPr>
            <p:nvPr/>
          </p:nvCxnSpPr>
          <p:spPr>
            <a:xfrm flipH="1" flipV="1">
              <a:off x="4788180" y="335359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>
              <a:stCxn id="43" idx="1"/>
            </p:cNvCxnSpPr>
            <p:nvPr/>
          </p:nvCxnSpPr>
          <p:spPr>
            <a:xfrm flipH="1" flipV="1">
              <a:off x="4788180" y="467901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53" idx="1"/>
            </p:cNvCxnSpPr>
            <p:nvPr/>
          </p:nvCxnSpPr>
          <p:spPr>
            <a:xfrm flipH="1" flipV="1">
              <a:off x="4788180" y="5678102"/>
              <a:ext cx="256934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152"/>
            <p:cNvCxnSpPr>
              <a:endCxn id="46" idx="1"/>
            </p:cNvCxnSpPr>
            <p:nvPr/>
          </p:nvCxnSpPr>
          <p:spPr>
            <a:xfrm rot="16200000" flipH="1">
              <a:off x="4813314" y="2476486"/>
              <a:ext cx="737754" cy="153582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164"/>
            <p:cNvCxnSpPr>
              <a:endCxn id="125" idx="1"/>
            </p:cNvCxnSpPr>
            <p:nvPr/>
          </p:nvCxnSpPr>
          <p:spPr>
            <a:xfrm rot="16200000" flipH="1">
              <a:off x="4958191" y="3668470"/>
              <a:ext cx="448001" cy="153583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166"/>
            <p:cNvCxnSpPr>
              <a:endCxn id="51" idx="1"/>
            </p:cNvCxnSpPr>
            <p:nvPr/>
          </p:nvCxnSpPr>
          <p:spPr>
            <a:xfrm rot="16200000" flipH="1">
              <a:off x="4948522" y="4996760"/>
              <a:ext cx="467338" cy="153583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44" idx="1"/>
            </p:cNvCxnSpPr>
            <p:nvPr/>
          </p:nvCxnSpPr>
          <p:spPr>
            <a:xfrm flipH="1">
              <a:off x="5105399" y="2378620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45" idx="1"/>
            </p:cNvCxnSpPr>
            <p:nvPr/>
          </p:nvCxnSpPr>
          <p:spPr>
            <a:xfrm flipH="1">
              <a:off x="5105399" y="2650387"/>
              <a:ext cx="15358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stCxn id="47" idx="1"/>
            </p:cNvCxnSpPr>
            <p:nvPr/>
          </p:nvCxnSpPr>
          <p:spPr>
            <a:xfrm flipH="1">
              <a:off x="5105399" y="3697494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48" idx="1"/>
            </p:cNvCxnSpPr>
            <p:nvPr/>
          </p:nvCxnSpPr>
          <p:spPr>
            <a:xfrm flipH="1">
              <a:off x="5105400" y="3969261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50" idx="1"/>
            </p:cNvCxnSpPr>
            <p:nvPr/>
          </p:nvCxnSpPr>
          <p:spPr>
            <a:xfrm flipH="1">
              <a:off x="5105400" y="5035454"/>
              <a:ext cx="15358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178"/>
            <p:cNvCxnSpPr>
              <a:endCxn id="59" idx="1"/>
            </p:cNvCxnSpPr>
            <p:nvPr/>
          </p:nvCxnSpPr>
          <p:spPr>
            <a:xfrm rot="16200000" flipH="1">
              <a:off x="5957297" y="2870508"/>
              <a:ext cx="2626651" cy="21266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54" idx="1"/>
            </p:cNvCxnSpPr>
            <p:nvPr/>
          </p:nvCxnSpPr>
          <p:spPr>
            <a:xfrm flipH="1">
              <a:off x="7164288" y="2028174"/>
              <a:ext cx="2126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stCxn id="56" idx="1"/>
            </p:cNvCxnSpPr>
            <p:nvPr/>
          </p:nvCxnSpPr>
          <p:spPr>
            <a:xfrm flipH="1" flipV="1">
              <a:off x="7164288" y="2480572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55" idx="1"/>
            </p:cNvCxnSpPr>
            <p:nvPr/>
          </p:nvCxnSpPr>
          <p:spPr>
            <a:xfrm flipH="1" flipV="1">
              <a:off x="7164288" y="2932971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stCxn id="57" idx="1"/>
            </p:cNvCxnSpPr>
            <p:nvPr/>
          </p:nvCxnSpPr>
          <p:spPr>
            <a:xfrm flipH="1" flipV="1">
              <a:off x="7164288" y="3385370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58" idx="1"/>
            </p:cNvCxnSpPr>
            <p:nvPr/>
          </p:nvCxnSpPr>
          <p:spPr>
            <a:xfrm flipH="1" flipV="1">
              <a:off x="7164288" y="3837769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99596" y="2266890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자료수집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99596" y="2538657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기능정의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899596" y="2810424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일정계획 수립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99596" y="3521261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시장조사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99596" y="3799060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설문조사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99596" y="4076859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벤치마킹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99595" y="4354657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기능보안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788141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보모매</a:t>
              </a:r>
              <a:r>
                <a:rPr lang="ko-KR" altLang="en-US" sz="800" dirty="0" err="1">
                  <a:latin typeface="a가을소풍B" pitchFamily="18" charset="-127"/>
                  <a:ea typeface="a가을소풍B" pitchFamily="18" charset="-127"/>
                </a:rPr>
                <a:t>칭</a:t>
              </a:r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788142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즐겨찾기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,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신고 기능 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88144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GPS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788141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결제모듈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(</a:t>
              </a:r>
              <a:r>
                <a:rPr lang="en-US" altLang="ko-KR" sz="800" dirty="0" err="1" smtClean="0">
                  <a:latin typeface="a가을소풍B" pitchFamily="18" charset="-127"/>
                  <a:ea typeface="a가을소풍B" pitchFamily="18" charset="-127"/>
                </a:rPr>
                <a:t>pg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)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788142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latin typeface="a가을소풍B" pitchFamily="18" charset="-127"/>
                  <a:ea typeface="a가을소풍B" pitchFamily="18" charset="-127"/>
                </a:rPr>
                <a:t>보모찾</a:t>
              </a:r>
              <a:r>
                <a:rPr lang="ko-KR" altLang="en-US" sz="800" dirty="0" err="1">
                  <a:latin typeface="a가을소풍B" pitchFamily="18" charset="-127"/>
                  <a:ea typeface="a가을소풍B" pitchFamily="18" charset="-127"/>
                </a:rPr>
                <a:t>기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88144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회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원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2788145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보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모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258983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부가기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능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 개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발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258984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GPS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기능 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258983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결제모듈</a:t>
              </a:r>
              <a:r>
                <a:rPr lang="en-US" altLang="ko-KR" sz="800" dirty="0">
                  <a:latin typeface="a가을소풍B" pitchFamily="18" charset="-127"/>
                  <a:ea typeface="a가을소풍B" pitchFamily="18" charset="-127"/>
                </a:rPr>
                <a:t>(</a:t>
              </a:r>
              <a:r>
                <a:rPr lang="en-US" altLang="ko-KR" sz="800" dirty="0" err="1">
                  <a:latin typeface="a가을소풍B" pitchFamily="18" charset="-127"/>
                  <a:ea typeface="a가을소풍B" pitchFamily="18" charset="-127"/>
                </a:rPr>
                <a:t>pg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)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 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8983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UI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 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258984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회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원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258985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보</a:t>
              </a:r>
              <a:r>
                <a:rPr lang="ko-KR" altLang="en-US" sz="800" dirty="0">
                  <a:latin typeface="a가을소풍B" pitchFamily="18" charset="-127"/>
                  <a:ea typeface="a가을소풍B" pitchFamily="18" charset="-127"/>
                </a:rPr>
                <a:t>모</a:t>
              </a:r>
              <a:r>
                <a:rPr lang="en-US" altLang="ko-KR" sz="800" dirty="0" smtClean="0">
                  <a:latin typeface="a가을소풍B" pitchFamily="18" charset="-127"/>
                  <a:ea typeface="a가을소풍B" pitchFamily="18" charset="-127"/>
                </a:rPr>
                <a:t>DB</a:t>
              </a:r>
              <a:r>
                <a:rPr lang="ko-KR" altLang="en-US" sz="800" dirty="0" smtClean="0">
                  <a:latin typeface="a가을소풍B" pitchFamily="18" charset="-127"/>
                  <a:ea typeface="a가을소풍B" pitchFamily="18" charset="-127"/>
                </a:rPr>
                <a:t>개발</a:t>
              </a:r>
              <a:endParaRPr lang="ko-KR" altLang="en-US" sz="800" dirty="0">
                <a:latin typeface="a가을소풍B" pitchFamily="18" charset="-127"/>
                <a:ea typeface="a가을소풍B" pitchFamily="18" charset="-127"/>
              </a:endParaRPr>
            </a:p>
          </p:txBody>
        </p:sp>
      </p:grp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280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3-2. WBS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51920" y="3933056"/>
            <a:ext cx="0" cy="335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22412"/>
              </p:ext>
            </p:extLst>
          </p:nvPr>
        </p:nvGraphicFramePr>
        <p:xfrm>
          <a:off x="2051720" y="1835488"/>
          <a:ext cx="6736250" cy="363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0192"/>
                <a:gridCol w="190597"/>
                <a:gridCol w="566215"/>
                <a:gridCol w="431348"/>
                <a:gridCol w="432048"/>
                <a:gridCol w="504056"/>
                <a:gridCol w="576064"/>
                <a:gridCol w="543564"/>
                <a:gridCol w="720080"/>
                <a:gridCol w="792086"/>
              </a:tblGrid>
              <a:tr h="3213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개인비서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</a:tr>
              <a:tr h="32131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구성 및 주제선정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 수립 및 계획서 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요구사항 분석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 설계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DFD,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플로우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차트 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 및 완성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 및 보수</a:t>
                      </a: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명세서 수정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시연 및 발표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3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80146"/>
              </p:ext>
            </p:extLst>
          </p:nvPr>
        </p:nvGraphicFramePr>
        <p:xfrm>
          <a:off x="2411760" y="1795776"/>
          <a:ext cx="5874576" cy="40508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096"/>
                <a:gridCol w="979096"/>
                <a:gridCol w="979096"/>
                <a:gridCol w="979096"/>
                <a:gridCol w="979096"/>
                <a:gridCol w="979096"/>
              </a:tblGrid>
              <a:tr h="24366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구분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2015</a:t>
                      </a:r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년</a:t>
                      </a:r>
                      <a:endParaRPr lang="en-US" altLang="ko-KR" sz="900" b="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조사인원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평균임금</a:t>
                      </a:r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(</a:t>
                      </a:r>
                      <a:r>
                        <a:rPr lang="ko-KR" altLang="en-US" sz="900" b="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일평균</a:t>
                      </a:r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평균임금</a:t>
                      </a:r>
                      <a:endParaRPr lang="en-US" altLang="ko-KR" sz="900" b="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(</a:t>
                      </a:r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월평균</a:t>
                      </a:r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평균임금</a:t>
                      </a:r>
                      <a:endParaRPr lang="en-US" altLang="ko-KR" sz="900" b="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(</a:t>
                      </a:r>
                      <a:r>
                        <a:rPr lang="ko-KR" altLang="en-US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시간평균</a:t>
                      </a:r>
                      <a:r>
                        <a:rPr lang="en-US" altLang="ko-KR" sz="9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2436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2014</a:t>
                      </a:r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2015</a:t>
                      </a:r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379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408,995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411,642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8,644,482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51,455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특급기술자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17,276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376,262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373,593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7,845,453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46,699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고급기술자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9,361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272,075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276,160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5,799,360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34,520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중급기술자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10,267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221,371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221,375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4,648,875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27,672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초급기술자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15,385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189,174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190,787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4,006,527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23,848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고급기능사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172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172,384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177,337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3,724,077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22,167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중급기능사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320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140,531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141,168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2,964,528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17,646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초급기능사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229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116,756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118,732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2,493,372</a:t>
                      </a:r>
                      <a:endParaRPr lang="ko-KR" altLang="en-US" sz="900" dirty="0" smtClean="0"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14,842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자료입력원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146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111,487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112,570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2,363,970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a가을소풍B" pitchFamily="18" charset="-127"/>
                          <a:ea typeface="a가을소풍B" pitchFamily="18" charset="-127"/>
                        </a:rPr>
                        <a:t>14,071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86644" y="1500174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a가을소풍B" pitchFamily="18" charset="-127"/>
                <a:ea typeface="a가을소풍B" pitchFamily="18" charset="-127"/>
              </a:rPr>
              <a:t>【</a:t>
            </a:r>
            <a:r>
              <a:rPr lang="ko-KR" altLang="en-US" sz="1050" dirty="0">
                <a:latin typeface="a가을소풍B" pitchFamily="18" charset="-127"/>
                <a:ea typeface="a가을소풍B" pitchFamily="18" charset="-127"/>
              </a:rPr>
              <a:t>단위 </a:t>
            </a:r>
            <a:r>
              <a:rPr lang="en-US" altLang="ko-KR" sz="1050" dirty="0">
                <a:latin typeface="a가을소풍B" pitchFamily="18" charset="-127"/>
                <a:ea typeface="a가을소풍B" pitchFamily="18" charset="-127"/>
              </a:rPr>
              <a:t>: </a:t>
            </a:r>
            <a:r>
              <a:rPr lang="ko-KR" altLang="en-US" sz="1050" dirty="0">
                <a:latin typeface="a가을소풍B" pitchFamily="18" charset="-127"/>
                <a:ea typeface="a가을소풍B" pitchFamily="18" charset="-127"/>
              </a:rPr>
              <a:t>명</a:t>
            </a:r>
            <a:r>
              <a:rPr lang="en-US" altLang="ko-KR" sz="1050" dirty="0">
                <a:latin typeface="a가을소풍B" pitchFamily="18" charset="-127"/>
                <a:ea typeface="a가을소풍B" pitchFamily="18" charset="-127"/>
              </a:rPr>
              <a:t>, </a:t>
            </a:r>
            <a:r>
              <a:rPr lang="ko-KR" altLang="en-US" sz="1050" dirty="0">
                <a:latin typeface="a가을소풍B" pitchFamily="18" charset="-127"/>
                <a:ea typeface="a가을소풍B" pitchFamily="18" charset="-127"/>
              </a:rPr>
              <a:t>원</a:t>
            </a:r>
            <a:r>
              <a:rPr lang="en-US" altLang="ko-KR" sz="1050" dirty="0">
                <a:latin typeface="a가을소풍B" pitchFamily="18" charset="-127"/>
                <a:ea typeface="a가을소풍B" pitchFamily="18" charset="-127"/>
              </a:rPr>
              <a:t>】</a:t>
            </a:r>
            <a:endParaRPr lang="ko-KR" altLang="en-US" sz="105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6050" y="5846639"/>
            <a:ext cx="5757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www.sw.or.kr/biz/b_nos_view.jsp?articleNo=28853&amp;page=1&amp;pageSize=10)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8860" y="5000636"/>
            <a:ext cx="5857916" cy="428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75" y="6309320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62781"/>
              </p:ext>
            </p:extLst>
          </p:nvPr>
        </p:nvGraphicFramePr>
        <p:xfrm>
          <a:off x="1904472" y="2393008"/>
          <a:ext cx="3531624" cy="202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1624"/>
              </a:tblGrid>
              <a:tr h="331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COCOMO Model -&gt; </a:t>
                      </a:r>
                      <a:r>
                        <a:rPr lang="ko-KR" altLang="en-US" sz="11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단순형</a:t>
                      </a:r>
                    </a:p>
                  </a:txBody>
                  <a:tcPr marL="62084" marR="62084" marT="31042" marB="3104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6954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예상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LOC =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약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4,000(4KDSl)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PM = 2.4 * (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KDSl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  <a:r>
                        <a:rPr lang="en-US" altLang="ko-KR" sz="1100" baseline="300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1.05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= 10.2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TDEV = 2.5 * (PM)</a:t>
                      </a:r>
                      <a:r>
                        <a:rPr lang="en-US" altLang="ko-KR" sz="1100" baseline="300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 0.38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 = 6.04(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FSP = 10.2MM / 6.04MO = 1.68(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명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*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약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2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명의 개발자가 필요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marL="62084" marR="62084" marT="31042" marB="3104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60741"/>
              </p:ext>
            </p:extLst>
          </p:nvPr>
        </p:nvGraphicFramePr>
        <p:xfrm>
          <a:off x="5484951" y="2392966"/>
          <a:ext cx="3597024" cy="2027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7024"/>
              </a:tblGrid>
              <a:tr h="331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b="0" dirty="0" smtClean="0">
                          <a:latin typeface="a가을소풍B" pitchFamily="18" charset="-127"/>
                          <a:ea typeface="a가을소풍B" pitchFamily="18" charset="-127"/>
                        </a:rPr>
                        <a:t>노임단가표 기준 예산 추정</a:t>
                      </a:r>
                      <a:endParaRPr lang="ko-KR" altLang="en-US" sz="1100" b="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marL="62084" marR="62084" marT="31042" marB="31042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6955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예상 예산</a:t>
                      </a:r>
                      <a:endParaRPr lang="en-US" altLang="ko-KR" sz="1100" baseline="300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인의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6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개월 동안의 비용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118,732(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단가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 * 20(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일수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 * 6(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= 14,247,840(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총 예산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14,247,840(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) * 2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명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+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기타경비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a가을소풍B" pitchFamily="18" charset="-127"/>
                          <a:ea typeface="a가을소풍B" pitchFamily="18" charset="-127"/>
                        </a:rPr>
                        <a:t>= 27,978,240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marL="62084" marR="62084" marT="31042" marB="3104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3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24368"/>
            <a:ext cx="2664296" cy="291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54" y="1657657"/>
            <a:ext cx="3061601" cy="290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2266" y="5294269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맘시터</a:t>
            </a:r>
            <a:r>
              <a:rPr lang="ko-KR" altLang="en-US" dirty="0" smtClean="0"/>
              <a:t> 라는 </a:t>
            </a:r>
            <a:r>
              <a:rPr lang="ko-KR" altLang="en-US" dirty="0" err="1" smtClean="0"/>
              <a:t>베이비시터를</a:t>
            </a:r>
            <a:r>
              <a:rPr lang="ko-KR" altLang="en-US" dirty="0" smtClean="0"/>
              <a:t> 구하는 어플리케이션이</a:t>
            </a:r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플레이스토어에 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1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1406" y="1428736"/>
            <a:ext cx="2734024" cy="4347273"/>
            <a:chOff x="3851920" y="2204864"/>
            <a:chExt cx="2734024" cy="4347273"/>
          </a:xfrm>
        </p:grpSpPr>
        <p:sp>
          <p:nvSpPr>
            <p:cNvPr id="17" name="TextBox 16"/>
            <p:cNvSpPr txBox="1"/>
            <p:nvPr/>
          </p:nvSpPr>
          <p:spPr>
            <a:xfrm>
              <a:off x="3851920" y="2204864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Ⅰ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기획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137672" y="2704930"/>
              <a:ext cx="2448272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개요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주제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선정이유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주요대상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진행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진행방법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제작환경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개발도구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주요기능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2-5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기대효과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3.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구성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팀원 구성 및 역할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3-2 WBS</a:t>
              </a: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프로젝트 일정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자원 및 예산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</p:txBody>
        </p:sp>
      </p:grpSp>
      <p:pic>
        <p:nvPicPr>
          <p:cNvPr id="2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0" y="1071546"/>
            <a:ext cx="9144000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4282" y="198759"/>
            <a:ext cx="2500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Index</a:t>
            </a:r>
            <a:endParaRPr lang="ko-KR" altLang="en-US" sz="60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266604" y="1428736"/>
            <a:ext cx="2734024" cy="3239277"/>
            <a:chOff x="3851920" y="2204864"/>
            <a:chExt cx="2734024" cy="3239277"/>
          </a:xfrm>
        </p:grpSpPr>
        <p:sp>
          <p:nvSpPr>
            <p:cNvPr id="26" name="TextBox 25"/>
            <p:cNvSpPr txBox="1"/>
            <p:nvPr/>
          </p:nvSpPr>
          <p:spPr>
            <a:xfrm>
              <a:off x="3851920" y="2204864"/>
              <a:ext cx="1854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Ⅱ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요구분석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37672" y="2704930"/>
              <a:ext cx="2448272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요구추출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시장조사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설문조사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제한요소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벤치마킹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1-5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멘토자문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1-6 SWOT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분석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기능적 분석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DFD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구조도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소단위 명세서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smtClean="0">
                  <a:latin typeface="a가을소풍B" pitchFamily="18" charset="-127"/>
                  <a:ea typeface="a가을소풍B" pitchFamily="18" charset="-127"/>
                </a:rPr>
                <a:t>  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29124" y="1441724"/>
            <a:ext cx="2734024" cy="1915838"/>
            <a:chOff x="3851920" y="2204864"/>
            <a:chExt cx="2734024" cy="1915838"/>
          </a:xfrm>
        </p:grpSpPr>
        <p:sp>
          <p:nvSpPr>
            <p:cNvPr id="34" name="TextBox 33"/>
            <p:cNvSpPr txBox="1"/>
            <p:nvPr/>
          </p:nvSpPr>
          <p:spPr>
            <a:xfrm>
              <a:off x="3851920" y="2204864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Ⅲ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7672" y="2704930"/>
              <a:ext cx="244827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시스템 구조도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플로우차트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DB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UI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24322" y="1441724"/>
            <a:ext cx="2734024" cy="2623724"/>
            <a:chOff x="3851920" y="2204864"/>
            <a:chExt cx="2734024" cy="2623724"/>
          </a:xfrm>
        </p:grpSpPr>
        <p:sp>
          <p:nvSpPr>
            <p:cNvPr id="37" name="TextBox 36"/>
            <p:cNvSpPr txBox="1"/>
            <p:nvPr/>
          </p:nvSpPr>
          <p:spPr>
            <a:xfrm>
              <a:off x="3851920" y="2204864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Ⅳ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구현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37672" y="2704930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구현과정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Intro</a:t>
              </a: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메인화면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실행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UI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프로젝트 영상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구현 영상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7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979712" y="3140968"/>
            <a:ext cx="6109786" cy="1512168"/>
            <a:chOff x="1835696" y="3068960"/>
            <a:chExt cx="5106401" cy="1080120"/>
          </a:xfrm>
        </p:grpSpPr>
        <p:sp>
          <p:nvSpPr>
            <p:cNvPr id="21" name="TextBox 20"/>
            <p:cNvSpPr txBox="1"/>
            <p:nvPr/>
          </p:nvSpPr>
          <p:spPr>
            <a:xfrm>
              <a:off x="1835696" y="3363876"/>
              <a:ext cx="2092600" cy="68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itchFamily="50" charset="-127"/>
                  <a:ea typeface="맑은 고딕" pitchFamily="50" charset="-127"/>
                </a:rPr>
                <a:t>베이비시터를</a:t>
              </a:r>
              <a:r>
                <a:rPr lang="ko-KR" altLang="en-US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itchFamily="50" charset="-127"/>
                  <a:ea typeface="맑은 고딕" pitchFamily="50" charset="-127"/>
                </a:rPr>
                <a:t> 구하는 어플리케이션이 많이 존재하지 않으며 특색 있는 어플리케이션이 없음</a:t>
              </a:r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4660130" y="3531811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4512479" y="3531811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84635" y="3429000"/>
              <a:ext cx="2157462" cy="373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HY견고딕" pitchFamily="18" charset="-127"/>
                  <a:ea typeface="HY견고딕" pitchFamily="18" charset="-127"/>
                </a:rPr>
                <a:t>차별성 있는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HY견고딕" pitchFamily="18" charset="-127"/>
                  <a:ea typeface="HY견고딕" pitchFamily="18" charset="-127"/>
                </a:rPr>
                <a:t>베이비시터</a:t>
              </a:r>
              <a:r>
                <a:rPr lang="ko-KR" altLang="en-US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HY견고딕" pitchFamily="18" charset="-127"/>
                  <a:ea typeface="HY견고딕" pitchFamily="18" charset="-127"/>
                </a:rPr>
                <a:t> 구하기 어플리케이션 제작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오각형 24"/>
            <p:cNvSpPr/>
            <p:nvPr/>
          </p:nvSpPr>
          <p:spPr>
            <a:xfrm>
              <a:off x="1835696" y="3068960"/>
              <a:ext cx="2460759" cy="1080120"/>
            </a:xfrm>
            <a:prstGeom prst="homePlate">
              <a:avLst/>
            </a:prstGeom>
            <a:noFill/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7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93570" y="3031825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</a:t>
            </a:r>
            <a:r>
              <a:rPr lang="ko-KR" altLang="en-US" dirty="0"/>
              <a:t>모</a:t>
            </a:r>
            <a:r>
              <a:rPr lang="ko-KR" altLang="en-US" dirty="0" smtClean="0"/>
              <a:t>를 구할 수 있는</a:t>
            </a:r>
            <a:endParaRPr lang="en-US" altLang="ko-KR" dirty="0" smtClean="0"/>
          </a:p>
          <a:p>
            <a:r>
              <a:rPr lang="ko-KR" altLang="en-US" dirty="0" smtClean="0"/>
              <a:t>플레이 스토어에 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여 개 존재</a:t>
            </a:r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38472"/>
            <a:ext cx="2952328" cy="444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4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43118"/>
            <a:ext cx="2664296" cy="291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54" y="2250926"/>
            <a:ext cx="3061601" cy="290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2266" y="5294269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장점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편리한 </a:t>
            </a:r>
            <a:r>
              <a:rPr lang="en-US" altLang="ko-KR" dirty="0" smtClean="0"/>
              <a:t>UI/UX , </a:t>
            </a:r>
            <a:r>
              <a:rPr lang="ko-KR" altLang="en-US" dirty="0" smtClean="0"/>
              <a:t>직접 </a:t>
            </a:r>
            <a:r>
              <a:rPr lang="ko-KR" altLang="en-US" dirty="0" err="1" smtClean="0"/>
              <a:t>맘시터를</a:t>
            </a:r>
            <a:r>
              <a:rPr lang="ko-KR" altLang="en-US" dirty="0" smtClean="0"/>
              <a:t> 찾는 기능</a:t>
            </a:r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개발중인 </a:t>
            </a:r>
            <a:r>
              <a:rPr lang="ko-KR" altLang="en-US" dirty="0" err="1" smtClean="0"/>
              <a:t>어플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대학생만 </a:t>
            </a:r>
            <a:r>
              <a:rPr lang="ko-KR" altLang="en-US" dirty="0" err="1" smtClean="0"/>
              <a:t>시터가능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95736" y="19075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맘시터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0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1710952"/>
            <a:ext cx="2222042" cy="395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1700808"/>
            <a:ext cx="2191743" cy="389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110661" y="1331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시터넷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67744" y="5949280"/>
            <a:ext cx="6234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장점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개인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업체별로 구분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지역별로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인증 시스템</a:t>
            </a:r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열람을 위해 열람권 구매가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Owner\Desktop\캡처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1556792"/>
            <a:ext cx="4680520" cy="453538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804248" y="328498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20~40</a:t>
            </a:r>
            <a:r>
              <a:rPr lang="ko-KR" altLang="en-US" dirty="0" smtClean="0"/>
              <a:t>대 연령층의 자녀가 있는 </a:t>
            </a:r>
            <a:r>
              <a:rPr lang="en-US" altLang="ko-KR" dirty="0" smtClean="0"/>
              <a:t>84</a:t>
            </a:r>
            <a:r>
              <a:rPr lang="ko-KR" altLang="en-US" dirty="0" smtClean="0"/>
              <a:t>명을 설문 조사함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9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Owner\Desktop\캡처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1581789"/>
            <a:ext cx="4824536" cy="4799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7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Owner\Desktop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2091" y="1484784"/>
            <a:ext cx="4974165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3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58315"/>
              </p:ext>
            </p:extLst>
          </p:nvPr>
        </p:nvGraphicFramePr>
        <p:xfrm>
          <a:off x="2123727" y="1484784"/>
          <a:ext cx="6480721" cy="46347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15562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4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700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5294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제한 요소</a:t>
                      </a:r>
                    </a:p>
                  </a:txBody>
                  <a:tcPr marL="87549" marR="87549" marT="43774" marB="43774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반영 내용</a:t>
                      </a:r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447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700" dirty="0"/>
                        <a:t>주제 측면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사회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여러 구직자를 알아보고 채용할 수 있음</a:t>
                      </a:r>
                      <a:endParaRPr lang="en-US" altLang="ko-KR" sz="1500" dirty="0"/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44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경제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광대한 정보를 한 눈에 보기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쉽게 하여 시간</a:t>
                      </a:r>
                      <a:r>
                        <a:rPr lang="ko-KR" altLang="en-US" sz="1500" baseline="0" dirty="0"/>
                        <a:t> 단축</a:t>
                      </a:r>
                      <a:endParaRPr lang="ko-KR" altLang="en-US" sz="1500" dirty="0"/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3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700" dirty="0"/>
                        <a:t>외부 측면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윤리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ko-KR" altLang="en-US" sz="1500" dirty="0" smtClean="0"/>
                        <a:t>편리하게 이용할 수 있음</a:t>
                      </a:r>
                      <a:endParaRPr lang="ko-KR" altLang="en-US" sz="1500" dirty="0"/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44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미학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여러 사진을 한눈에 보여주므로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깔끔한 디자인</a:t>
                      </a:r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524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700" dirty="0"/>
                        <a:t>소프트웨어</a:t>
                      </a:r>
                      <a:endParaRPr lang="en-US" altLang="ko-KR" sz="1700" dirty="0"/>
                    </a:p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700" dirty="0"/>
                        <a:t>측면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안전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개인정보의 유출을 최소화 함</a:t>
                      </a:r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79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생산성과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내구성</a:t>
                      </a:r>
                      <a:endParaRPr lang="en-US" altLang="ko-KR" sz="1500" dirty="0"/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ko-KR" altLang="en-US" sz="1500" dirty="0" err="1"/>
                        <a:t>앱의</a:t>
                      </a:r>
                      <a:r>
                        <a:rPr lang="ko-KR" altLang="en-US" sz="1500" dirty="0"/>
                        <a:t> 오작동을 최소화하여 사용자들에게 신뢰를 주고 불편함이 없도록 함</a:t>
                      </a:r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544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산업 표준</a:t>
                      </a:r>
                    </a:p>
                  </a:txBody>
                  <a:tcPr marL="87549" marR="87549" marT="43774" marB="437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안드로이드</a:t>
                      </a:r>
                      <a:r>
                        <a:rPr lang="ko-KR" altLang="en-US" sz="1500" dirty="0"/>
                        <a:t> 기반 </a:t>
                      </a:r>
                      <a:r>
                        <a:rPr lang="ko-KR" altLang="en-US" sz="1500" dirty="0" err="1" smtClean="0"/>
                        <a:t>스마트폰에서</a:t>
                      </a:r>
                      <a:r>
                        <a:rPr lang="ko-KR" altLang="en-US" sz="1500" dirty="0" smtClean="0"/>
                        <a:t>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실행 가능하도록 만듦</a:t>
                      </a:r>
                    </a:p>
                  </a:txBody>
                  <a:tcPr marL="87549" marR="87549" marT="43774" marB="43774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1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킹</a:t>
            </a: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4-3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03038" y="4294728"/>
            <a:ext cx="7003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존</a:t>
            </a:r>
            <a:r>
              <a:rPr lang="ko-KR" altLang="en-US" dirty="0" smtClean="0"/>
              <a:t> 어플리케이션에 존재하지 않았던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기능을 넣어 가까운</a:t>
            </a:r>
            <a:endParaRPr lang="en-US" altLang="ko-KR" dirty="0" smtClean="0"/>
          </a:p>
          <a:p>
            <a:r>
              <a:rPr lang="ko-KR" altLang="en-US" dirty="0" smtClean="0"/>
              <a:t>    위치의 보모를 연결시켜줌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가까운 위치의 보모를 구함으로써 빠른 </a:t>
            </a:r>
            <a:r>
              <a:rPr lang="ko-KR" altLang="en-US" dirty="0" err="1" smtClean="0"/>
              <a:t>매칭이</a:t>
            </a:r>
            <a:r>
              <a:rPr lang="ko-KR" altLang="en-US" dirty="0" smtClean="0"/>
              <a:t> 가능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신고하기 기능으로 보모의 대한 신뢰도가 상승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30177"/>
            <a:ext cx="3384376" cy="261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1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4-5. SWOT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분석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428860" y="131281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572000" y="2741572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09180" y="1318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428860" y="3833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309180" y="3833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29058" y="3098762"/>
            <a:ext cx="92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Strengths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78147" y="3098762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Weaknesses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43306" y="3924111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Opportunities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72198" y="3884580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Threats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0430" y="3313076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획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강점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2610" y="331307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획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약점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32887" y="4098894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외부의</a:t>
            </a:r>
            <a:endParaRPr lang="en-US" altLang="ko-K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기회 요인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19704" y="4098894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외부의</a:t>
            </a:r>
            <a:endParaRPr lang="en-US" altLang="ko-K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위협 요인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11760" y="1736666"/>
            <a:ext cx="2857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GPS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기반으로 근처의 보모를 빠르고 편리하게 </a:t>
            </a:r>
            <a:r>
              <a:rPr lang="ko-KR" altLang="en-US" sz="1050" b="1" dirty="0" err="1" smtClean="0">
                <a:solidFill>
                  <a:schemeClr val="bg1"/>
                </a:solidFill>
                <a:latin typeface="+mn-ea"/>
              </a:rPr>
              <a:t>매칭이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 가능하다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50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AutoNum type="arabicPeriod" startAt="2"/>
            </a:pP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보모를 구하는 어플리케이션이 몇 개 존재하지 않는다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09611" y="1736666"/>
            <a:ext cx="285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다양한 연령층이 사용할 수 있어야 한다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endParaRPr lang="en-US" altLang="ko-KR" sz="105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2.  UI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가 간편해야 한다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1660" y="4869160"/>
            <a:ext cx="28575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1.  </a:t>
            </a:r>
            <a:r>
              <a:rPr lang="ko-KR" altLang="en-US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바쁜 현대 생활로 맞벌이가 증가함</a:t>
            </a:r>
            <a:r>
              <a:rPr lang="en-US" altLang="ko-KR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5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marL="228600" indent="-228600">
              <a:buAutoNum type="arabicPeriod" startAt="2"/>
            </a:pPr>
            <a:r>
              <a:rPr lang="ko-KR" altLang="en-US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현재 나와있는 </a:t>
            </a:r>
            <a:r>
              <a:rPr lang="en-US" altLang="ko-KR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app</a:t>
            </a:r>
            <a:r>
              <a:rPr lang="ko-KR" altLang="en-US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은 기능이 많이 부족하다</a:t>
            </a:r>
            <a:r>
              <a:rPr lang="en-US" altLang="ko-KR" sz="105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.</a:t>
            </a:r>
          </a:p>
          <a:p>
            <a:endParaRPr lang="en-US" altLang="ko-KR" sz="1050" dirty="0" smtClean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ko-KR" altLang="en-US" sz="105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9611" y="4851877"/>
            <a:ext cx="2857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1.  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대기업의 진출을 가능성이 높다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 </a:t>
            </a:r>
          </a:p>
          <a:p>
            <a:endParaRPr lang="en-US" altLang="ko-KR" sz="105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2.  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아이의 안전을 확보해야 한다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57818" y="2741572"/>
            <a:ext cx="911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99992" y="3726173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46741" y="3741704"/>
            <a:ext cx="911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3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86644" y="4159757"/>
            <a:ext cx="1266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기획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9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3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00826" y="3861048"/>
            <a:ext cx="85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Ⅰ</a:t>
            </a:r>
            <a:endParaRPr lang="ko-KR" altLang="en-US" sz="7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4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4-5. SWOT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분석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4-1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육각형 30"/>
          <p:cNvSpPr/>
          <p:nvPr/>
        </p:nvSpPr>
        <p:spPr>
          <a:xfrm>
            <a:off x="2339872" y="1866427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587510" y="207167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06670" y="1785926"/>
            <a:ext cx="37736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다른 </a:t>
            </a:r>
            <a:r>
              <a:rPr lang="ko-KR" altLang="en-US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앱에는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존재하지 않는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GPS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기반의 </a:t>
            </a:r>
            <a:r>
              <a:rPr lang="ko-KR" altLang="en-US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매칭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시스템으로 차별화를 둔다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63728" y="207167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육각형 34"/>
          <p:cNvSpPr/>
          <p:nvPr/>
        </p:nvSpPr>
        <p:spPr>
          <a:xfrm>
            <a:off x="3606670" y="2580807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4892554" y="3286124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육각형 36"/>
          <p:cNvSpPr/>
          <p:nvPr/>
        </p:nvSpPr>
        <p:spPr>
          <a:xfrm>
            <a:off x="2339872" y="3286124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516072" y="3511171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W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35166" y="3511171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92422" y="278605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49611" y="278605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06868" y="3571876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W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87906" y="3571876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06538" y="4572008"/>
            <a:ext cx="25003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다양한 연령층이 사용할 수 있게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UI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를 편리하게 구성하며 기능을 추가한다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..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21116" y="2500306"/>
            <a:ext cx="3429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3.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기존에 존재하지 않는 새로운 기능으로 차별화를 둔다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07000" y="3214686"/>
            <a:ext cx="2857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4. UI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를 간단하게 구현하고 인증 및 감시 시스템을 철저히 한다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1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배경도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837080" y="2041183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2826732" y="5085026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9" name="직사각형 58"/>
            <p:cNvSpPr/>
            <p:nvPr/>
          </p:nvSpPr>
          <p:spPr>
            <a:xfrm>
              <a:off x="5402024" y="3611723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4477040" y="3193311"/>
            <a:ext cx="1799084" cy="1379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어플리케이션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구동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17000" y="2761263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입력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73184" y="2761263"/>
            <a:ext cx="9018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보모 정보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877317" y="5127494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서버</a:t>
            </a:r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3879888" y="5534576"/>
            <a:ext cx="911430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3863560" y="5285564"/>
            <a:ext cx="9114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23953" y="4706915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요청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53027" y="4725078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응답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193995" y="4638723"/>
            <a:ext cx="1" cy="41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5646068" y="4616011"/>
            <a:ext cx="0" cy="428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029714" y="5041678"/>
            <a:ext cx="61177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쿼리 값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33161" y="5530484"/>
            <a:ext cx="5649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데이터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125112" y="2689255"/>
            <a:ext cx="1" cy="41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629168" y="2689255"/>
            <a:ext cx="0" cy="428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최상위도</a:t>
            </a:r>
            <a:r>
              <a:rPr lang="en-US" altLang="ko-KR" sz="1400" dirty="0"/>
              <a:t>(Level</a:t>
            </a:r>
            <a:r>
              <a:rPr lang="ko-KR" altLang="en-US" sz="1400" dirty="0"/>
              <a:t> </a:t>
            </a:r>
            <a:r>
              <a:rPr lang="en-US" altLang="ko-KR" sz="1400" dirty="0"/>
              <a:t>0)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60032" y="3345472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858662" y="1706671"/>
            <a:ext cx="963748" cy="620763"/>
            <a:chOff x="5402023" y="3557167"/>
            <a:chExt cx="1042186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직사각형 12"/>
            <p:cNvSpPr/>
            <p:nvPr/>
          </p:nvSpPr>
          <p:spPr>
            <a:xfrm>
              <a:off x="5402023" y="3611722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모서리가 둥근 직사각형 117"/>
          <p:cNvSpPr/>
          <p:nvPr/>
        </p:nvSpPr>
        <p:spPr>
          <a:xfrm>
            <a:off x="2701162" y="3273464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1.0</a:t>
            </a:r>
          </a:p>
          <a:p>
            <a:pPr algn="ctr"/>
            <a:r>
              <a:rPr lang="ko-KR" altLang="en-US" sz="1400" b="1" dirty="0"/>
              <a:t>로그인</a:t>
            </a:r>
          </a:p>
        </p:txBody>
      </p:sp>
      <p:sp>
        <p:nvSpPr>
          <p:cNvPr id="18" name="모서리가 둥근 직사각형 118"/>
          <p:cNvSpPr/>
          <p:nvPr/>
        </p:nvSpPr>
        <p:spPr>
          <a:xfrm>
            <a:off x="3707904" y="5013176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3.0</a:t>
            </a:r>
          </a:p>
          <a:p>
            <a:pPr algn="ctr"/>
            <a:r>
              <a:rPr lang="ko-KR" altLang="en-US" sz="1400" b="1" dirty="0"/>
              <a:t>보모 매칭 </a:t>
            </a:r>
          </a:p>
        </p:txBody>
      </p:sp>
      <p:sp>
        <p:nvSpPr>
          <p:cNvPr id="19" name="모서리가 둥근 직사각형 119"/>
          <p:cNvSpPr/>
          <p:nvPr/>
        </p:nvSpPr>
        <p:spPr>
          <a:xfrm>
            <a:off x="5868144" y="5013176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4.0</a:t>
            </a:r>
          </a:p>
          <a:p>
            <a:pPr algn="ctr"/>
            <a:r>
              <a:rPr lang="ko-KR" altLang="en-US" sz="1400" b="1" dirty="0"/>
              <a:t>신고 하기</a:t>
            </a:r>
            <a:endParaRPr lang="en-US" altLang="ko-KR" sz="1400" b="1" dirty="0"/>
          </a:p>
        </p:txBody>
      </p:sp>
      <p:sp>
        <p:nvSpPr>
          <p:cNvPr id="20" name="모서리가 둥근 직사각형 120"/>
          <p:cNvSpPr/>
          <p:nvPr/>
        </p:nvSpPr>
        <p:spPr>
          <a:xfrm>
            <a:off x="7020272" y="3261944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2.0</a:t>
            </a:r>
          </a:p>
          <a:p>
            <a:pPr algn="ctr"/>
            <a:r>
              <a:rPr lang="ko-KR" altLang="en-US" sz="1400" b="1" dirty="0"/>
              <a:t>보모 탐색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4427984" y="4005064"/>
            <a:ext cx="504056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3923928" y="3501008"/>
            <a:ext cx="7665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3995936" y="3717032"/>
            <a:ext cx="72008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51920" y="3182779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ID,PW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23928" y="3789040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로그인 결과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012160" y="3717032"/>
            <a:ext cx="7665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084168" y="3501008"/>
            <a:ext cx="72008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40152" y="3789040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6136" y="3068960"/>
            <a:ext cx="12961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탐색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 데이터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4572000" y="4005064"/>
            <a:ext cx="51107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11860" y="4277998"/>
            <a:ext cx="15841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요청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데이터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44008" y="4437112"/>
            <a:ext cx="720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5724128" y="4005064"/>
            <a:ext cx="504056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868144" y="4005064"/>
            <a:ext cx="504056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355601" y="2636912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요청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8104" y="2636912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응답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292080" y="2420888"/>
            <a:ext cx="0" cy="836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5436096" y="2420888"/>
            <a:ext cx="0" cy="823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39875" y="4348197"/>
            <a:ext cx="129614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신고 정보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02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298152" y="2311376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4319649" y="5013176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860032" y="2959448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로그인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데이터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6" name="모서리가 둥근 직사각형 60"/>
          <p:cNvSpPr/>
          <p:nvPr/>
        </p:nvSpPr>
        <p:spPr>
          <a:xfrm>
            <a:off x="4226144" y="3463504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1.0 </a:t>
            </a:r>
          </a:p>
          <a:p>
            <a:pPr algn="ctr"/>
            <a:r>
              <a:rPr lang="ko-KR" altLang="en-US" sz="1400" b="1" dirty="0"/>
              <a:t>로그인</a:t>
            </a:r>
            <a:endParaRPr lang="en-US" altLang="ko-KR" sz="1400" b="1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946224" y="4255592"/>
            <a:ext cx="1" cy="626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18232" y="4399608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ID,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PW</a:t>
            </a: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932040" y="2887440"/>
            <a:ext cx="685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4730200" y="4255592"/>
            <a:ext cx="0" cy="597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900729" y="2954847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로그인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결과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1.0 </a:t>
            </a:r>
            <a:r>
              <a:rPr lang="ko-KR" altLang="en-US" sz="1400" dirty="0"/>
              <a:t>로그인 </a:t>
            </a:r>
            <a:r>
              <a:rPr lang="en-US" altLang="ko-KR" sz="1400" dirty="0"/>
              <a:t>(Level 1)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 flipV="1">
            <a:off x="4730200" y="288744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66104" y="4439340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회원정보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1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2-1 DFD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2-2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57890" y="2285993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7502" y="2470374"/>
            <a:ext cx="2185123" cy="27469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1.0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회원가입이 완료된 회원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인 경우에는 메인 화면으로 이동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57890" y="1888925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54763" y="2285992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54763" y="1888924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60637" y="2475001"/>
            <a:ext cx="2185123" cy="176586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u="sng" dirty="0">
                <a:latin typeface="+mn-ea"/>
              </a:rPr>
              <a:t>ID</a:t>
            </a:r>
            <a:r>
              <a:rPr lang="en-US" altLang="ko-KR" sz="1050" dirty="0">
                <a:latin typeface="+mn-ea"/>
              </a:rPr>
              <a:t> = {</a:t>
            </a:r>
            <a:r>
              <a:rPr lang="ko-KR" altLang="en-US" sz="1050" dirty="0">
                <a:latin typeface="+mn-ea"/>
              </a:rPr>
              <a:t>영문</a:t>
            </a:r>
            <a:r>
              <a:rPr lang="en-US" altLang="ko-KR" sz="1050" dirty="0">
                <a:latin typeface="+mn-ea"/>
              </a:rPr>
              <a:t>_</a:t>
            </a:r>
            <a:r>
              <a:rPr lang="ko-KR" altLang="en-US" sz="1050" dirty="0">
                <a:latin typeface="+mn-ea"/>
              </a:rPr>
              <a:t>알파벳 </a:t>
            </a:r>
            <a:r>
              <a:rPr lang="en-US" altLang="ko-KR" sz="1050" dirty="0">
                <a:latin typeface="+mn-ea"/>
              </a:rPr>
              <a:t>| </a:t>
            </a:r>
            <a:r>
              <a:rPr lang="ko-KR" altLang="en-US" sz="1050" dirty="0">
                <a:latin typeface="+mn-ea"/>
              </a:rPr>
              <a:t>십진수</a:t>
            </a:r>
            <a:r>
              <a:rPr lang="en-US" altLang="ko-KR" sz="1050" dirty="0">
                <a:latin typeface="+mn-ea"/>
              </a:rPr>
              <a:t>}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u="sng" dirty="0">
                <a:latin typeface="+mn-ea"/>
              </a:rPr>
              <a:t>PW</a:t>
            </a:r>
            <a:r>
              <a:rPr lang="en-US" altLang="ko-KR" sz="1050" dirty="0">
                <a:latin typeface="+mn-ea"/>
              </a:rPr>
              <a:t> = {</a:t>
            </a:r>
            <a:r>
              <a:rPr lang="ko-KR" altLang="en-US" sz="1050" dirty="0">
                <a:latin typeface="+mn-ea"/>
              </a:rPr>
              <a:t>영문</a:t>
            </a:r>
            <a:r>
              <a:rPr lang="en-US" altLang="ko-KR" sz="1050" dirty="0">
                <a:latin typeface="+mn-ea"/>
              </a:rPr>
              <a:t>_</a:t>
            </a:r>
            <a:r>
              <a:rPr lang="ko-KR" altLang="en-US" sz="1050" dirty="0">
                <a:latin typeface="+mn-ea"/>
              </a:rPr>
              <a:t>알파벳 </a:t>
            </a:r>
            <a:r>
              <a:rPr lang="en-US" altLang="ko-KR" sz="1050" dirty="0">
                <a:latin typeface="+mn-ea"/>
              </a:rPr>
              <a:t>| </a:t>
            </a:r>
            <a:r>
              <a:rPr lang="ko-KR" altLang="en-US" sz="1050" dirty="0">
                <a:latin typeface="+mn-ea"/>
              </a:rPr>
              <a:t>십진수</a:t>
            </a:r>
            <a:r>
              <a:rPr lang="en-US" altLang="ko-KR" sz="1050" dirty="0">
                <a:latin typeface="+mn-ea"/>
              </a:rPr>
              <a:t>}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회원 정보 </a:t>
            </a:r>
            <a:r>
              <a:rPr lang="en-US" altLang="ko-KR" sz="1000" dirty="0">
                <a:latin typeface="+mn-ea"/>
              </a:rPr>
              <a:t>= </a:t>
            </a:r>
            <a:r>
              <a:rPr lang="ko-KR" altLang="en-US" sz="1000" dirty="0">
                <a:latin typeface="+mn-ea"/>
              </a:rPr>
              <a:t> 이름</a:t>
            </a:r>
            <a:r>
              <a:rPr lang="en-US" altLang="ko-KR" sz="1000" dirty="0">
                <a:latin typeface="+mn-ea"/>
              </a:rPr>
              <a:t> + </a:t>
            </a:r>
            <a:r>
              <a:rPr lang="ko-KR" altLang="en-US" sz="1000" dirty="0">
                <a:latin typeface="+mn-ea"/>
              </a:rPr>
              <a:t>생년월일 </a:t>
            </a:r>
            <a:r>
              <a:rPr lang="en-US" altLang="ko-KR" sz="1000" dirty="0">
                <a:latin typeface="+mn-ea"/>
              </a:rPr>
              <a:t>+ </a:t>
            </a:r>
            <a:r>
              <a:rPr lang="ko-KR" altLang="en-US" sz="1000" dirty="0">
                <a:latin typeface="+mn-ea"/>
              </a:rPr>
              <a:t>전화번호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b="1" dirty="0">
              <a:latin typeface="+mn-ea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26125" y="2492807"/>
            <a:ext cx="14287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</a:t>
            </a:r>
          </a:p>
          <a:p>
            <a:r>
              <a:rPr lang="en-US" altLang="ko-KR" sz="7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78447" y="2978243"/>
            <a:ext cx="2984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12</a:t>
            </a:r>
          </a:p>
          <a:p>
            <a:r>
              <a:rPr lang="en-US" altLang="ko-KR" sz="7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888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2.0 </a:t>
            </a:r>
            <a:r>
              <a:rPr lang="ko-KR" altLang="en-US" sz="1400" dirty="0"/>
              <a:t>보모 탐색 </a:t>
            </a:r>
            <a:r>
              <a:rPr lang="en-US" altLang="ko-KR" sz="1400" dirty="0"/>
              <a:t>(Level 2)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495246" y="2708364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863681" y="3450333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1" name="직사각형 30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60"/>
          <p:cNvSpPr/>
          <p:nvPr/>
        </p:nvSpPr>
        <p:spPr>
          <a:xfrm>
            <a:off x="4618932" y="2627411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2.0</a:t>
            </a:r>
          </a:p>
          <a:p>
            <a:pPr algn="ctr"/>
            <a:r>
              <a:rPr lang="en-US" altLang="ko-KR" sz="1400" b="1" dirty="0"/>
              <a:t>GPS </a:t>
            </a:r>
            <a:r>
              <a:rPr lang="ko-KR" altLang="en-US" sz="1400" b="1" dirty="0"/>
              <a:t>보모 탐색</a:t>
            </a:r>
            <a:endParaRPr lang="en-US" altLang="ko-KR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599287" y="2458449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사용자 위치정보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58" name="직선 화살표 연결선 57"/>
          <p:cNvCxnSpPr>
            <a:cxnSpLocks/>
          </p:cNvCxnSpPr>
          <p:nvPr/>
        </p:nvCxnSpPr>
        <p:spPr>
          <a:xfrm flipV="1">
            <a:off x="3659699" y="2978556"/>
            <a:ext cx="81558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</p:cNvCxnSpPr>
          <p:nvPr/>
        </p:nvCxnSpPr>
        <p:spPr>
          <a:xfrm>
            <a:off x="5909977" y="2985189"/>
            <a:ext cx="759061" cy="5271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93214" y="2785134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사용자 위치정보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14195" y="3526667"/>
            <a:ext cx="8704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5" name="모서리가 둥근 직사각형 60"/>
          <p:cNvSpPr/>
          <p:nvPr/>
        </p:nvSpPr>
        <p:spPr>
          <a:xfrm>
            <a:off x="4618932" y="4132227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2.1</a:t>
            </a:r>
          </a:p>
          <a:p>
            <a:pPr algn="ctr"/>
            <a:r>
              <a:rPr lang="ko-KR" altLang="en-US" sz="1400" b="1" dirty="0"/>
              <a:t>일반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보모 탐색</a:t>
            </a:r>
            <a:endParaRPr lang="en-US" altLang="ko-KR" sz="1400" b="1" dirty="0"/>
          </a:p>
        </p:txBody>
      </p:sp>
      <p:cxnSp>
        <p:nvCxnSpPr>
          <p:cNvPr id="67" name="직선 화살표 연결선 66"/>
          <p:cNvCxnSpPr>
            <a:cxnSpLocks/>
          </p:cNvCxnSpPr>
          <p:nvPr/>
        </p:nvCxnSpPr>
        <p:spPr>
          <a:xfrm>
            <a:off x="3184456" y="3381583"/>
            <a:ext cx="1285297" cy="983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cxnSpLocks/>
          </p:cNvCxnSpPr>
          <p:nvPr/>
        </p:nvCxnSpPr>
        <p:spPr>
          <a:xfrm flipH="1" flipV="1">
            <a:off x="5846188" y="3178544"/>
            <a:ext cx="803615" cy="563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cxnSpLocks/>
          </p:cNvCxnSpPr>
          <p:nvPr/>
        </p:nvCxnSpPr>
        <p:spPr>
          <a:xfrm flipH="1">
            <a:off x="3599287" y="3185244"/>
            <a:ext cx="8704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599286" y="3269970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이용 가능 보모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79" name="직선 화살표 연결선 78"/>
          <p:cNvCxnSpPr>
            <a:cxnSpLocks/>
          </p:cNvCxnSpPr>
          <p:nvPr/>
        </p:nvCxnSpPr>
        <p:spPr>
          <a:xfrm flipV="1">
            <a:off x="5889266" y="4040106"/>
            <a:ext cx="842974" cy="406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917602" y="3815985"/>
            <a:ext cx="110770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요청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82733" y="3837146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요청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5889266" y="4212913"/>
            <a:ext cx="866621" cy="436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cxnSpLocks/>
          </p:cNvCxnSpPr>
          <p:nvPr/>
        </p:nvCxnSpPr>
        <p:spPr>
          <a:xfrm flipH="1" flipV="1">
            <a:off x="3005648" y="3481322"/>
            <a:ext cx="1410095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049428" y="4514812"/>
            <a:ext cx="8704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982001" y="4002510"/>
            <a:ext cx="8704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이용 가능 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7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2-1 DFD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2-2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483768" y="1953090"/>
            <a:ext cx="2596873" cy="431135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380" y="2137471"/>
            <a:ext cx="2185123" cy="38779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2.0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GPS </a:t>
            </a:r>
            <a:r>
              <a:rPr lang="ko-KR" altLang="en-US" sz="1200" dirty="0">
                <a:latin typeface="+mn-ea"/>
              </a:rPr>
              <a:t>보모 탐색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현재 자신의 위치에서 가까운 보모를 매칭시켜 줌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2.1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일반 보모 탐색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처리내용 </a:t>
            </a:r>
            <a:r>
              <a:rPr lang="en-US" altLang="ko-KR" sz="1200" dirty="0">
                <a:latin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</a:rPr>
              <a:t>사용자의 거리와 관계없는 보모 탐색을 실행한다</a:t>
            </a: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483768" y="1556022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80641" y="1953089"/>
            <a:ext cx="2596873" cy="431136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80641" y="1556021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6515" y="2142098"/>
            <a:ext cx="2185123" cy="22736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+mn-ea"/>
              </a:rPr>
              <a:t>보모 요청 정보 </a:t>
            </a:r>
            <a:r>
              <a:rPr lang="en-US" altLang="ko-KR" sz="1050" dirty="0">
                <a:latin typeface="+mn-ea"/>
              </a:rPr>
              <a:t>= </a:t>
            </a:r>
            <a:r>
              <a:rPr lang="ko-KR" altLang="en-US" sz="1050" dirty="0">
                <a:latin typeface="+mn-ea"/>
              </a:rPr>
              <a:t>회원정보 </a:t>
            </a:r>
            <a:r>
              <a:rPr lang="en-US" altLang="ko-KR" sz="1050" dirty="0">
                <a:latin typeface="+mn-ea"/>
              </a:rPr>
              <a:t>+  </a:t>
            </a:r>
            <a:r>
              <a:rPr lang="ko-KR" altLang="en-US" sz="1050" dirty="0">
                <a:latin typeface="+mn-ea"/>
              </a:rPr>
              <a:t>이용 날짜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집 주소</a:t>
            </a:r>
            <a:endParaRPr lang="en-US" altLang="ko-KR" sz="10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+mn-ea"/>
              </a:rPr>
              <a:t>보모 정보 </a:t>
            </a:r>
            <a:r>
              <a:rPr lang="en-US" altLang="ko-KR" sz="1050" dirty="0">
                <a:latin typeface="+mn-ea"/>
              </a:rPr>
              <a:t>= </a:t>
            </a:r>
            <a:r>
              <a:rPr lang="ko-KR" altLang="en-US" sz="1050" dirty="0">
                <a:latin typeface="+mn-ea"/>
              </a:rPr>
              <a:t>회원정보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성별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이용 가격</a:t>
            </a:r>
            <a:r>
              <a:rPr lang="en-US" altLang="ko-KR" sz="1050" dirty="0">
                <a:latin typeface="+mn-ea"/>
              </a:rPr>
              <a:t> + </a:t>
            </a:r>
            <a:r>
              <a:rPr lang="ko-KR" altLang="en-US" sz="1050" dirty="0">
                <a:latin typeface="+mn-ea"/>
              </a:rPr>
              <a:t>이용 가능 날짜 </a:t>
            </a:r>
            <a:r>
              <a:rPr lang="en-US" altLang="ko-KR" sz="1050" dirty="0">
                <a:latin typeface="+mn-ea"/>
              </a:rPr>
              <a:t>+ GPS</a:t>
            </a:r>
            <a:r>
              <a:rPr lang="ko-KR" altLang="en-US" sz="1050" dirty="0">
                <a:latin typeface="+mn-ea"/>
              </a:rPr>
              <a:t>값</a:t>
            </a:r>
            <a:endParaRPr lang="en-US" altLang="ko-KR" sz="10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+mn-ea"/>
              </a:rPr>
              <a:t>회원 정보 </a:t>
            </a:r>
            <a:r>
              <a:rPr lang="en-US" altLang="ko-KR" sz="1050" dirty="0">
                <a:latin typeface="+mn-ea"/>
              </a:rPr>
              <a:t>= </a:t>
            </a:r>
            <a:r>
              <a:rPr lang="ko-KR" altLang="en-US" sz="1050" dirty="0">
                <a:latin typeface="+mn-ea"/>
              </a:rPr>
              <a:t> 이름</a:t>
            </a:r>
            <a:r>
              <a:rPr lang="en-US" altLang="ko-KR" sz="1050" dirty="0">
                <a:latin typeface="+mn-ea"/>
              </a:rPr>
              <a:t> + </a:t>
            </a:r>
            <a:r>
              <a:rPr lang="ko-KR" altLang="en-US" sz="1050" dirty="0">
                <a:latin typeface="+mn-ea"/>
              </a:rPr>
              <a:t>생년월일 </a:t>
            </a:r>
            <a:r>
              <a:rPr lang="en-US" altLang="ko-KR" sz="1050" dirty="0">
                <a:latin typeface="+mn-ea"/>
              </a:rPr>
              <a:t>+</a:t>
            </a:r>
            <a:r>
              <a:rPr lang="ko-KR" altLang="en-US" sz="1050" dirty="0">
                <a:latin typeface="+mn-ea"/>
              </a:rPr>
              <a:t> 전화번호</a:t>
            </a:r>
            <a:endParaRPr lang="en-US" altLang="ko-KR" sz="10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b="1" dirty="0">
              <a:latin typeface="+mn-ea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2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195886" y="3539046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669146" y="3319569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모서리가 둥근 직사각형 60"/>
          <p:cNvSpPr/>
          <p:nvPr/>
        </p:nvSpPr>
        <p:spPr>
          <a:xfrm>
            <a:off x="4339225" y="2697128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3.0 </a:t>
            </a:r>
          </a:p>
          <a:p>
            <a:pPr algn="ctr"/>
            <a:r>
              <a:rPr lang="ko-KR" altLang="en-US" sz="1400" b="1" dirty="0"/>
              <a:t>보모 매칭</a:t>
            </a:r>
            <a:endParaRPr lang="en-US" altLang="ko-KR" sz="1400" b="1" dirty="0"/>
          </a:p>
        </p:txBody>
      </p:sp>
      <p:cxnSp>
        <p:nvCxnSpPr>
          <p:cNvPr id="51" name="직선 화살표 연결선 50"/>
          <p:cNvCxnSpPr>
            <a:cxnSpLocks/>
          </p:cNvCxnSpPr>
          <p:nvPr/>
        </p:nvCxnSpPr>
        <p:spPr>
          <a:xfrm flipH="1">
            <a:off x="3414526" y="3212976"/>
            <a:ext cx="797434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cxnSpLocks/>
          </p:cNvCxnSpPr>
          <p:nvPr/>
        </p:nvCxnSpPr>
        <p:spPr>
          <a:xfrm flipV="1">
            <a:off x="3414525" y="2941403"/>
            <a:ext cx="797435" cy="549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3.0 </a:t>
            </a:r>
            <a:r>
              <a:rPr lang="ko-KR" altLang="en-US" sz="1400" dirty="0"/>
              <a:t>보모 매칭 </a:t>
            </a:r>
            <a:r>
              <a:rPr lang="en-US" altLang="ko-KR" sz="1400" dirty="0"/>
              <a:t>(Level 3)</a:t>
            </a:r>
            <a:r>
              <a:rPr lang="ko-KR" altLang="en-US" sz="1400" dirty="0"/>
              <a:t> </a:t>
            </a:r>
          </a:p>
        </p:txBody>
      </p:sp>
      <p:sp>
        <p:nvSpPr>
          <p:cNvPr id="28" name="모서리가 둥근 직사각형 60"/>
          <p:cNvSpPr/>
          <p:nvPr/>
        </p:nvSpPr>
        <p:spPr>
          <a:xfrm>
            <a:off x="4339225" y="4527281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3.1 </a:t>
            </a:r>
          </a:p>
          <a:p>
            <a:pPr algn="ctr"/>
            <a:r>
              <a:rPr lang="ko-KR" altLang="en-US" sz="1400" b="1" dirty="0"/>
              <a:t>즐겨 찾기</a:t>
            </a:r>
            <a:endParaRPr lang="en-US" altLang="ko-KR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078833" y="2802634"/>
            <a:ext cx="8640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요청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19238" y="3588984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5606091" y="2944157"/>
            <a:ext cx="920910" cy="484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</p:cNvCxnSpPr>
          <p:nvPr/>
        </p:nvCxnSpPr>
        <p:spPr>
          <a:xfrm flipH="1" flipV="1">
            <a:off x="5562283" y="3216167"/>
            <a:ext cx="864093" cy="449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66808" y="2719362"/>
            <a:ext cx="8640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요청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89983" y="3574735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64" name="직선 화살표 연결선 63"/>
          <p:cNvCxnSpPr>
            <a:cxnSpLocks/>
          </p:cNvCxnSpPr>
          <p:nvPr/>
        </p:nvCxnSpPr>
        <p:spPr>
          <a:xfrm flipH="1" flipV="1">
            <a:off x="2839930" y="4239688"/>
            <a:ext cx="1372030" cy="653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812735" y="4646860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20769" y="3854894"/>
            <a:ext cx="1258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이용 보모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68" name="직선 화살표 연결선 67"/>
          <p:cNvCxnSpPr>
            <a:cxnSpLocks/>
          </p:cNvCxnSpPr>
          <p:nvPr/>
        </p:nvCxnSpPr>
        <p:spPr>
          <a:xfrm flipH="1">
            <a:off x="4914604" y="3486640"/>
            <a:ext cx="3585" cy="950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2-1 DFD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2-2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94949" y="1825804"/>
            <a:ext cx="2596873" cy="452738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94561" y="2010185"/>
            <a:ext cx="2185123" cy="374993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3.0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 보모 매칭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GPS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값을 받아 가까운 위치내에 있는 보모를 연결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시켜줌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3.1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즐겨찾기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</a:rPr>
              <a:t>처리내용 </a:t>
            </a:r>
            <a:r>
              <a:rPr lang="en-US" altLang="ko-KR" sz="1200" dirty="0">
                <a:latin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나눔고딕" pitchFamily="50" charset="-127"/>
              </a:rPr>
              <a:t>즐겨찾기에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나눔고딕" pitchFamily="50" charset="-127"/>
              </a:rPr>
              <a:t> 등록했던 보모를 보여줌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94949" y="1428736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991822" y="1825803"/>
            <a:ext cx="2596873" cy="452738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91822" y="1428735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97696" y="2014812"/>
            <a:ext cx="2185123" cy="200824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+mn-ea"/>
              </a:rPr>
              <a:t>보모 요청 정보 </a:t>
            </a:r>
            <a:r>
              <a:rPr lang="en-US" altLang="ko-KR" sz="1050" dirty="0">
                <a:latin typeface="+mn-ea"/>
              </a:rPr>
              <a:t>= </a:t>
            </a:r>
            <a:r>
              <a:rPr lang="ko-KR" altLang="en-US" sz="1050" dirty="0">
                <a:latin typeface="+mn-ea"/>
              </a:rPr>
              <a:t>회원정보 </a:t>
            </a:r>
            <a:r>
              <a:rPr lang="en-US" altLang="ko-KR" sz="1050" dirty="0">
                <a:latin typeface="+mn-ea"/>
              </a:rPr>
              <a:t>+  </a:t>
            </a:r>
            <a:r>
              <a:rPr lang="ko-KR" altLang="en-US" sz="1050" dirty="0">
                <a:latin typeface="+mn-ea"/>
              </a:rPr>
              <a:t>이용 날짜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집 주소 </a:t>
            </a:r>
            <a:r>
              <a:rPr lang="en-US" altLang="ko-KR" sz="1050" dirty="0">
                <a:latin typeface="+mn-ea"/>
              </a:rPr>
              <a:t>+ GPS</a:t>
            </a:r>
            <a:r>
              <a:rPr lang="ko-KR" altLang="en-US" sz="1050" dirty="0">
                <a:latin typeface="+mn-ea"/>
              </a:rPr>
              <a:t>값</a:t>
            </a:r>
            <a:endParaRPr lang="en-US" altLang="ko-KR" sz="105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+mn-ea"/>
              </a:rPr>
              <a:t>보모 정보 </a:t>
            </a:r>
            <a:r>
              <a:rPr lang="en-US" altLang="ko-KR" sz="1050" dirty="0">
                <a:latin typeface="+mn-ea"/>
              </a:rPr>
              <a:t>= </a:t>
            </a:r>
            <a:r>
              <a:rPr lang="ko-KR" altLang="en-US" sz="1050" dirty="0">
                <a:latin typeface="+mn-ea"/>
              </a:rPr>
              <a:t>회원정보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성별 </a:t>
            </a:r>
            <a:r>
              <a:rPr lang="en-US" altLang="ko-KR" sz="1050" dirty="0">
                <a:latin typeface="+mn-ea"/>
              </a:rPr>
              <a:t>+ </a:t>
            </a:r>
            <a:r>
              <a:rPr lang="ko-KR" altLang="en-US" sz="1050" dirty="0">
                <a:latin typeface="+mn-ea"/>
              </a:rPr>
              <a:t>이용 가격</a:t>
            </a:r>
            <a:r>
              <a:rPr lang="en-US" altLang="ko-KR" sz="1050" dirty="0">
                <a:latin typeface="+mn-ea"/>
              </a:rPr>
              <a:t> + </a:t>
            </a:r>
            <a:r>
              <a:rPr lang="ko-KR" altLang="en-US" sz="1050" dirty="0">
                <a:latin typeface="+mn-ea"/>
              </a:rPr>
              <a:t>이용 가능 날짜 </a:t>
            </a:r>
            <a:r>
              <a:rPr lang="en-US" altLang="ko-KR" sz="1050" dirty="0">
                <a:latin typeface="+mn-ea"/>
              </a:rPr>
              <a:t>+ GPS</a:t>
            </a:r>
            <a:r>
              <a:rPr lang="ko-KR" altLang="en-US" sz="1050" dirty="0">
                <a:latin typeface="+mn-ea"/>
              </a:rPr>
              <a:t>값</a:t>
            </a:r>
            <a:endParaRPr lang="en-US" altLang="ko-KR" sz="105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회원 정보 </a:t>
            </a:r>
            <a:r>
              <a:rPr lang="en-US" altLang="ko-KR" sz="1000" dirty="0">
                <a:latin typeface="+mn-ea"/>
              </a:rPr>
              <a:t>= </a:t>
            </a:r>
            <a:r>
              <a:rPr lang="ko-KR" altLang="en-US" sz="1000" dirty="0">
                <a:latin typeface="+mn-ea"/>
              </a:rPr>
              <a:t> 이름</a:t>
            </a:r>
            <a:r>
              <a:rPr lang="en-US" altLang="ko-KR" sz="1000" dirty="0">
                <a:latin typeface="+mn-ea"/>
              </a:rPr>
              <a:t> + </a:t>
            </a:r>
            <a:r>
              <a:rPr lang="ko-KR" altLang="en-US" sz="1000" dirty="0">
                <a:latin typeface="+mn-ea"/>
              </a:rPr>
              <a:t>생년월일 </a:t>
            </a:r>
            <a:r>
              <a:rPr lang="en-US" altLang="ko-KR" sz="1000" dirty="0">
                <a:latin typeface="+mn-ea"/>
              </a:rPr>
              <a:t>+</a:t>
            </a:r>
            <a:r>
              <a:rPr lang="ko-KR" altLang="en-US" sz="1000" dirty="0">
                <a:latin typeface="+mn-ea"/>
              </a:rPr>
              <a:t> 전화번호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b="1" dirty="0">
              <a:latin typeface="+mn-ea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0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191544" y="3446165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802243" y="3365788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모서리가 둥근 직사각형 60"/>
          <p:cNvSpPr/>
          <p:nvPr/>
        </p:nvSpPr>
        <p:spPr>
          <a:xfrm>
            <a:off x="4470145" y="3350558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4.0 </a:t>
            </a:r>
          </a:p>
          <a:p>
            <a:pPr algn="ctr"/>
            <a:r>
              <a:rPr lang="ko-KR" altLang="en-US" sz="1400" b="1" dirty="0"/>
              <a:t>신고하기</a:t>
            </a:r>
            <a:endParaRPr lang="en-US" altLang="ko-KR" sz="1400" b="1" dirty="0"/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 flipV="1">
            <a:off x="3453859" y="3573016"/>
            <a:ext cx="85123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49221" y="1618187"/>
            <a:ext cx="30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4.0 </a:t>
            </a:r>
            <a:r>
              <a:rPr lang="ko-KR" altLang="en-US" sz="1400" dirty="0"/>
              <a:t>신고 하기 </a:t>
            </a:r>
            <a:r>
              <a:rPr lang="en-US" altLang="ko-KR" sz="1400" dirty="0"/>
              <a:t>(Level 4)</a:t>
            </a:r>
            <a:r>
              <a:rPr lang="ko-KR" altLang="en-US" sz="1400" dirty="0"/>
              <a:t>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05431" y="3233881"/>
            <a:ext cx="111030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신고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32" name="직선 화살표 연결선 31"/>
          <p:cNvCxnSpPr>
            <a:cxnSpLocks/>
          </p:cNvCxnSpPr>
          <p:nvPr/>
        </p:nvCxnSpPr>
        <p:spPr>
          <a:xfrm flipV="1">
            <a:off x="5785956" y="3573015"/>
            <a:ext cx="85123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25295" y="3249635"/>
            <a:ext cx="111030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신고 정보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36" name="직선 화살표 연결선 35"/>
          <p:cNvCxnSpPr>
            <a:cxnSpLocks/>
          </p:cNvCxnSpPr>
          <p:nvPr/>
        </p:nvCxnSpPr>
        <p:spPr>
          <a:xfrm flipH="1" flipV="1">
            <a:off x="5785955" y="3789006"/>
            <a:ext cx="85123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</p:cNvCxnSpPr>
          <p:nvPr/>
        </p:nvCxnSpPr>
        <p:spPr>
          <a:xfrm flipH="1" flipV="1">
            <a:off x="3434965" y="3801868"/>
            <a:ext cx="85123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44454" y="3892998"/>
            <a:ext cx="111030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90805" y="3907609"/>
            <a:ext cx="111030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보모 신고 정보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0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각형 1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9712" y="64800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007677"/>
            <a:ext cx="6984776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a가을소풍B" pitchFamily="18" charset="-127"/>
                <a:ea typeface="a가을소풍B" pitchFamily="18" charset="-127"/>
              </a:rPr>
              <a:t> 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GPS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를 활용한 보모 구하기 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APP</a:t>
            </a:r>
            <a:endParaRPr lang="en-US" altLang="ko-KR" sz="3200" dirty="0" smtClean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4-2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4-3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4-4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2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1822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2-1 DFD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2-2 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소단위 명세서</a:t>
            </a:r>
            <a:r>
              <a:rPr lang="en-US" altLang="ko-KR" sz="1000" dirty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94949" y="1825804"/>
            <a:ext cx="2596873" cy="452738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94561" y="2010185"/>
            <a:ext cx="2185123" cy="143116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4.0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 신고 하기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이용 했던 보모 중 신고가 가능하며 실행 시 보모의 회원정보에 신고 횟수가 누적됨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94949" y="1428736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991822" y="1825803"/>
            <a:ext cx="2596873" cy="452738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91822" y="1428735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97696" y="2014812"/>
            <a:ext cx="2185123" cy="30348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b="1" dirty="0">
              <a:latin typeface="+mn-ea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7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651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57950" y="3861048"/>
            <a:ext cx="128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Ⅲ</a:t>
            </a:r>
            <a:endParaRPr lang="ko-KR" altLang="en-US" sz="7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8202" y="4159757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9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6" name="직선 연결선 1045"/>
          <p:cNvCxnSpPr/>
          <p:nvPr/>
        </p:nvCxnSpPr>
        <p:spPr>
          <a:xfrm rot="16200000" flipH="1">
            <a:off x="4141620" y="4615463"/>
            <a:ext cx="572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 1026"/>
          <p:cNvCxnSpPr/>
          <p:nvPr/>
        </p:nvCxnSpPr>
        <p:spPr>
          <a:xfrm rot="16200000" flipH="1">
            <a:off x="5030154" y="2266974"/>
            <a:ext cx="235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1-1.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시스템 구조도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1-1 </a:t>
            </a:r>
            <a:r>
              <a:rPr lang="ko-KR" altLang="en-US" sz="1000"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283968" y="1664478"/>
            <a:ext cx="1682936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어플리케이션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528133" y="3780344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600" b="1">
                  <a:solidFill>
                    <a:schemeClr val="bg1"/>
                  </a:solidFill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28" name="직사각형 32"/>
          <p:cNvSpPr/>
          <p:nvPr/>
        </p:nvSpPr>
        <p:spPr>
          <a:xfrm>
            <a:off x="2507080" y="2636586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029" name="직사각형 32"/>
          <p:cNvSpPr/>
          <p:nvPr/>
        </p:nvSpPr>
        <p:spPr>
          <a:xfrm>
            <a:off x="3815916" y="2636586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보모 매칭</a:t>
            </a:r>
          </a:p>
        </p:txBody>
      </p:sp>
      <p:sp>
        <p:nvSpPr>
          <p:cNvPr id="1031" name="직사각형 32"/>
          <p:cNvSpPr/>
          <p:nvPr/>
        </p:nvSpPr>
        <p:spPr>
          <a:xfrm>
            <a:off x="5364088" y="2636586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보모 탐색</a:t>
            </a:r>
          </a:p>
        </p:txBody>
      </p:sp>
      <p:sp>
        <p:nvSpPr>
          <p:cNvPr id="1032" name="직사각형 32"/>
          <p:cNvSpPr/>
          <p:nvPr/>
        </p:nvSpPr>
        <p:spPr>
          <a:xfrm>
            <a:off x="6840252" y="2636586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신고하기</a:t>
            </a:r>
          </a:p>
        </p:txBody>
      </p:sp>
      <p:sp>
        <p:nvSpPr>
          <p:cNvPr id="1033" name="직사각형 32"/>
          <p:cNvSpPr/>
          <p:nvPr/>
        </p:nvSpPr>
        <p:spPr>
          <a:xfrm>
            <a:off x="5387400" y="3789040"/>
            <a:ext cx="1164820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chemeClr val="bg1"/>
                </a:solidFill>
              </a:rPr>
              <a:t>GPS</a:t>
            </a:r>
            <a:r>
              <a:rPr lang="ko-KR" altLang="en-US" sz="1600" b="1" dirty="0">
                <a:solidFill>
                  <a:schemeClr val="bg1"/>
                </a:solidFill>
              </a:rPr>
              <a:t> 탐색</a:t>
            </a:r>
          </a:p>
        </p:txBody>
      </p:sp>
      <p:sp>
        <p:nvSpPr>
          <p:cNvPr id="1034" name="직사각형 32"/>
          <p:cNvSpPr/>
          <p:nvPr/>
        </p:nvSpPr>
        <p:spPr>
          <a:xfrm>
            <a:off x="3815916" y="3788714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보모 정보</a:t>
            </a:r>
          </a:p>
        </p:txBody>
      </p:sp>
      <p:sp>
        <p:nvSpPr>
          <p:cNvPr id="1035" name="직사각형 32"/>
          <p:cNvSpPr/>
          <p:nvPr/>
        </p:nvSpPr>
        <p:spPr>
          <a:xfrm>
            <a:off x="3815916" y="4868834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즐겨찾기</a:t>
            </a:r>
          </a:p>
        </p:txBody>
      </p:sp>
      <p:sp>
        <p:nvSpPr>
          <p:cNvPr id="1036" name="직사각형 32"/>
          <p:cNvSpPr/>
          <p:nvPr/>
        </p:nvSpPr>
        <p:spPr>
          <a:xfrm>
            <a:off x="6876256" y="3789040"/>
            <a:ext cx="1188132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</a:rPr>
              <a:t>신고 정보</a:t>
            </a:r>
          </a:p>
        </p:txBody>
      </p:sp>
      <p:cxnSp>
        <p:nvCxnSpPr>
          <p:cNvPr id="1037" name="직선 연결선 1036"/>
          <p:cNvCxnSpPr/>
          <p:nvPr/>
        </p:nvCxnSpPr>
        <p:spPr>
          <a:xfrm rot="10800000">
            <a:off x="2987824" y="2384883"/>
            <a:ext cx="44644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/>
          <p:nvPr/>
        </p:nvCxnSpPr>
        <p:spPr>
          <a:xfrm rot="16200000" flipH="1">
            <a:off x="2869914" y="2502793"/>
            <a:ext cx="235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/>
          <p:cNvCxnSpPr/>
          <p:nvPr/>
        </p:nvCxnSpPr>
        <p:spPr>
          <a:xfrm rot="16200000" flipH="1">
            <a:off x="4310074" y="2519002"/>
            <a:ext cx="235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/>
          <p:cNvCxnSpPr/>
          <p:nvPr/>
        </p:nvCxnSpPr>
        <p:spPr>
          <a:xfrm rot="16200000" flipH="1">
            <a:off x="5848721" y="2519002"/>
            <a:ext cx="235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/>
          <p:cNvCxnSpPr/>
          <p:nvPr/>
        </p:nvCxnSpPr>
        <p:spPr>
          <a:xfrm rot="16200000" flipH="1">
            <a:off x="7324885" y="2519002"/>
            <a:ext cx="235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/>
          <p:cNvCxnSpPr/>
          <p:nvPr/>
        </p:nvCxnSpPr>
        <p:spPr>
          <a:xfrm rot="16200000" flipH="1">
            <a:off x="2701460" y="3479544"/>
            <a:ext cx="572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/>
          <p:cNvCxnSpPr/>
          <p:nvPr/>
        </p:nvCxnSpPr>
        <p:spPr>
          <a:xfrm rot="16200000" flipH="1">
            <a:off x="4141620" y="3476197"/>
            <a:ext cx="572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/>
          <p:cNvCxnSpPr/>
          <p:nvPr/>
        </p:nvCxnSpPr>
        <p:spPr>
          <a:xfrm rot="16200000" flipH="1">
            <a:off x="5689792" y="3476197"/>
            <a:ext cx="572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/>
          <p:cNvCxnSpPr/>
          <p:nvPr/>
        </p:nvCxnSpPr>
        <p:spPr>
          <a:xfrm rot="16200000" flipH="1">
            <a:off x="7165956" y="3480289"/>
            <a:ext cx="5727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113" y="3844672"/>
            <a:ext cx="1020804" cy="540386"/>
          </a:xfrm>
          <a:prstGeom prst="rect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02546" y="3804483"/>
            <a:ext cx="963749" cy="620763"/>
            <a:chOff x="5402022" y="3557167"/>
            <a:chExt cx="1042187" cy="879945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5402022" y="3611722"/>
              <a:ext cx="1042183" cy="754981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600" b="1">
                  <a:solidFill>
                    <a:schemeClr val="tx1"/>
                  </a:solidFill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47850" y="3844672"/>
            <a:ext cx="1020804" cy="540386"/>
          </a:xfrm>
          <a:prstGeom prst="rec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548250" y="3960717"/>
            <a:ext cx="4192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7534529" y="4180699"/>
            <a:ext cx="4054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1223792" y="4020575"/>
            <a:ext cx="7665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270310" y="4154453"/>
            <a:ext cx="72008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3554" y="3666407"/>
            <a:ext cx="1080120" cy="3893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제공</a:t>
            </a:r>
            <a:endParaRPr lang="en-US" altLang="ko-KR" sz="1000" b="1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9460" y="4290049"/>
            <a:ext cx="864096" cy="2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사용</a:t>
            </a:r>
            <a:endParaRPr lang="en-US" altLang="ko-KR" sz="1000" b="1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97402" y="3663617"/>
            <a:ext cx="1213800" cy="870200"/>
          </a:xfrm>
          <a:prstGeom prst="ellips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앱</a:t>
            </a:r>
            <a:endParaRPr lang="en-US" altLang="ko-KR" sz="1400" b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연결선: 꺾임 8"/>
          <p:cNvCxnSpPr/>
          <p:nvPr/>
        </p:nvCxnSpPr>
        <p:spPr>
          <a:xfrm flipV="1">
            <a:off x="3311202" y="2544272"/>
            <a:ext cx="765479" cy="15585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0"/>
          <p:cNvCxnSpPr/>
          <p:nvPr/>
        </p:nvCxnSpPr>
        <p:spPr>
          <a:xfrm flipV="1">
            <a:off x="3311202" y="3360793"/>
            <a:ext cx="765924" cy="742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2"/>
          <p:cNvCxnSpPr/>
          <p:nvPr/>
        </p:nvCxnSpPr>
        <p:spPr>
          <a:xfrm>
            <a:off x="3311202" y="4102809"/>
            <a:ext cx="773228" cy="9593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8"/>
          <p:cNvCxnSpPr/>
          <p:nvPr/>
        </p:nvCxnSpPr>
        <p:spPr>
          <a:xfrm>
            <a:off x="3311202" y="4102809"/>
            <a:ext cx="773228" cy="1013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/>
          <p:cNvCxnSpPr>
            <a:endCxn id="9" idx="1"/>
          </p:cNvCxnSpPr>
          <p:nvPr/>
        </p:nvCxnSpPr>
        <p:spPr>
          <a:xfrm>
            <a:off x="5740829" y="2540180"/>
            <a:ext cx="707021" cy="15746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3"/>
          <p:cNvCxnSpPr>
            <a:endCxn id="9" idx="1"/>
          </p:cNvCxnSpPr>
          <p:nvPr/>
        </p:nvCxnSpPr>
        <p:spPr>
          <a:xfrm>
            <a:off x="5741272" y="3356701"/>
            <a:ext cx="706578" cy="75816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6"/>
          <p:cNvCxnSpPr>
            <a:endCxn id="9" idx="1"/>
          </p:cNvCxnSpPr>
          <p:nvPr/>
        </p:nvCxnSpPr>
        <p:spPr>
          <a:xfrm flipV="1">
            <a:off x="5748578" y="4114865"/>
            <a:ext cx="699272" cy="85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8"/>
          <p:cNvCxnSpPr>
            <a:endCxn id="9" idx="1"/>
          </p:cNvCxnSpPr>
          <p:nvPr/>
        </p:nvCxnSpPr>
        <p:spPr>
          <a:xfrm flipV="1">
            <a:off x="5748578" y="4114865"/>
            <a:ext cx="699272" cy="9432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311202" y="4102809"/>
            <a:ext cx="3915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62"/>
          <p:cNvCxnSpPr>
            <a:stCxn id="9" idx="1"/>
          </p:cNvCxnSpPr>
          <p:nvPr/>
        </p:nvCxnSpPr>
        <p:spPr>
          <a:xfrm rot="10800000">
            <a:off x="5740830" y="2540181"/>
            <a:ext cx="707021" cy="15746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66"/>
          <p:cNvCxnSpPr>
            <a:stCxn id="9" idx="1"/>
          </p:cNvCxnSpPr>
          <p:nvPr/>
        </p:nvCxnSpPr>
        <p:spPr>
          <a:xfrm rot="10800000" flipV="1">
            <a:off x="5748578" y="4114864"/>
            <a:ext cx="699272" cy="85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68"/>
          <p:cNvCxnSpPr>
            <a:stCxn id="9" idx="1"/>
          </p:cNvCxnSpPr>
          <p:nvPr/>
        </p:nvCxnSpPr>
        <p:spPr>
          <a:xfrm rot="10800000">
            <a:off x="5741272" y="3356701"/>
            <a:ext cx="706578" cy="75816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70"/>
          <p:cNvCxnSpPr>
            <a:stCxn id="9" idx="1"/>
          </p:cNvCxnSpPr>
          <p:nvPr/>
        </p:nvCxnSpPr>
        <p:spPr>
          <a:xfrm rot="10800000" flipV="1">
            <a:off x="5748578" y="4114865"/>
            <a:ext cx="699272" cy="9432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9550" y="3754774"/>
            <a:ext cx="1080120" cy="2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응답</a:t>
            </a:r>
            <a:endParaRPr lang="en-US" altLang="ko-KR" sz="1000" b="1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69659" y="2074009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35104" y="3702024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요청</a:t>
            </a:r>
            <a:endParaRPr lang="en-US" altLang="ko-KR" sz="1000" b="1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69659" y="295671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요청</a:t>
            </a:r>
            <a:endParaRPr lang="en-US" altLang="ko-KR" sz="1000" b="1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13904" y="3803942"/>
            <a:ext cx="9212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요청</a:t>
            </a:r>
            <a:endParaRPr lang="en-US" altLang="ko-KR" sz="1000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6475" y="4665308"/>
            <a:ext cx="1080120" cy="3905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26188" y="2098562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응답</a:t>
            </a:r>
          </a:p>
        </p:txBody>
      </p:sp>
      <p:sp>
        <p:nvSpPr>
          <p:cNvPr id="41" name="타원 40"/>
          <p:cNvSpPr/>
          <p:nvPr/>
        </p:nvSpPr>
        <p:spPr>
          <a:xfrm>
            <a:off x="4111465" y="2180622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1.0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119722" y="3847005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3.0</a:t>
            </a: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보모매칭</a:t>
            </a:r>
          </a:p>
        </p:txBody>
      </p:sp>
      <p:sp>
        <p:nvSpPr>
          <p:cNvPr id="43" name="타원 42"/>
          <p:cNvSpPr/>
          <p:nvPr/>
        </p:nvSpPr>
        <p:spPr>
          <a:xfrm>
            <a:off x="4126091" y="2989600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2.0</a:t>
            </a:r>
          </a:p>
          <a:p>
            <a:pPr algn="ctr">
              <a:defRPr lang="ko-KR" altLang="en-US"/>
            </a:pPr>
            <a:r>
              <a:rPr lang="ko-KR" altLang="en-US" sz="1700">
                <a:solidFill>
                  <a:schemeClr val="tx1"/>
                </a:solidFill>
              </a:rPr>
              <a:t>보모탐색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76328" y="2945517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제공</a:t>
            </a:r>
            <a:endParaRPr lang="en-US" altLang="ko-KR" sz="1000" b="1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50187" y="3748315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제공</a:t>
            </a:r>
            <a:endParaRPr lang="en-US" altLang="ko-KR" sz="1000" b="1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80613" y="4648100"/>
            <a:ext cx="1080120" cy="3887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정보</a:t>
            </a:r>
          </a:p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저장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97186" y="3575010"/>
            <a:ext cx="1080120" cy="2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데이터 요청</a:t>
            </a:r>
            <a:endParaRPr lang="en-US" altLang="ko-KR" sz="1000" b="1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17794" y="4405005"/>
            <a:ext cx="1080120" cy="2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latin typeface="+mn-ea"/>
              </a:rPr>
              <a:t>데이터 제공</a:t>
            </a:r>
            <a:endParaRPr lang="en-US" altLang="ko-KR" sz="1000" b="1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09418" y="1756172"/>
            <a:ext cx="107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HY헤드라인M"/>
                <a:ea typeface="HY헤드라인M"/>
              </a:rPr>
              <a:t>기능</a:t>
            </a:r>
          </a:p>
        </p:txBody>
      </p:sp>
      <p:sp>
        <p:nvSpPr>
          <p:cNvPr id="57" name="타원 56"/>
          <p:cNvSpPr/>
          <p:nvPr/>
        </p:nvSpPr>
        <p:spPr>
          <a:xfrm>
            <a:off x="4095283" y="4703653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4.0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신고하기</a:t>
            </a:r>
          </a:p>
        </p:txBody>
      </p:sp>
      <p:pic>
        <p:nvPicPr>
          <p:cNvPr id="52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1-1.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시스템 구조도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1-1 </a:t>
            </a:r>
            <a:r>
              <a:rPr lang="ko-KR" altLang="en-US" sz="1000"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7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/>
          <p:nvPr/>
        </p:nvCxnSpPr>
        <p:spPr>
          <a:xfrm rot="16200000" flipH="1">
            <a:off x="2915154" y="5480566"/>
            <a:ext cx="844967" cy="45250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6200000" flipH="1">
            <a:off x="4132843" y="1584804"/>
            <a:ext cx="6365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072074" y="908721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로그인</a:t>
            </a:r>
          </a:p>
        </p:txBody>
      </p:sp>
      <p:sp>
        <p:nvSpPr>
          <p:cNvPr id="8" name="육각형 7"/>
          <p:cNvSpPr/>
          <p:nvPr/>
        </p:nvSpPr>
        <p:spPr>
          <a:xfrm>
            <a:off x="4075125" y="1412776"/>
            <a:ext cx="751954" cy="36004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800">
                <a:solidFill>
                  <a:schemeClr val="tx1"/>
                </a:solidFill>
              </a:rPr>
              <a:t>정보 </a:t>
            </a:r>
            <a:r>
              <a:rPr lang="en-US" altLang="ko-KR" sz="800">
                <a:solidFill>
                  <a:schemeClr val="tx1"/>
                </a:solidFill>
              </a:rPr>
              <a:t>preloading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721973" y="2807305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로그인폼</a:t>
            </a:r>
          </a:p>
        </p:txBody>
      </p:sp>
      <p:cxnSp>
        <p:nvCxnSpPr>
          <p:cNvPr id="10" name="직선 화살표 연결선 9"/>
          <p:cNvCxnSpPr>
            <a:endCxn id="47" idx="0"/>
          </p:cNvCxnSpPr>
          <p:nvPr/>
        </p:nvCxnSpPr>
        <p:spPr>
          <a:xfrm flipH="1">
            <a:off x="6361781" y="2315444"/>
            <a:ext cx="3734" cy="3045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/>
          <p:cNvSpPr/>
          <p:nvPr/>
        </p:nvSpPr>
        <p:spPr>
          <a:xfrm>
            <a:off x="2674107" y="3465706"/>
            <a:ext cx="862888" cy="443049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600" b="1">
                <a:solidFill>
                  <a:schemeClr val="tx1"/>
                </a:solidFill>
                <a:latin typeface="-윤고딕320"/>
                <a:ea typeface="-윤고딕320"/>
              </a:rPr>
              <a:t>ID/PW check</a:t>
            </a: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3097950" y="3167344"/>
            <a:ext cx="7601" cy="298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11" idx="1"/>
          </p:cNvCxnSpPr>
          <p:nvPr/>
        </p:nvCxnSpPr>
        <p:spPr>
          <a:xfrm>
            <a:off x="2518335" y="3687230"/>
            <a:ext cx="155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9" idx="1"/>
          </p:cNvCxnSpPr>
          <p:nvPr/>
        </p:nvCxnSpPr>
        <p:spPr>
          <a:xfrm>
            <a:off x="2492513" y="2987324"/>
            <a:ext cx="22946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 flipV="1">
            <a:off x="3100184" y="3889910"/>
            <a:ext cx="2154" cy="565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8218" y="4459060"/>
            <a:ext cx="95430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yes(</a:t>
            </a:r>
            <a:r>
              <a:rPr lang="ko-KR" altLang="en-US" sz="800"/>
              <a:t>로그인</a:t>
            </a:r>
            <a:r>
              <a:rPr lang="en-US" altLang="ko-KR" sz="800"/>
              <a:t> </a:t>
            </a:r>
            <a:r>
              <a:rPr lang="ko-KR" altLang="en-US" sz="800"/>
              <a:t>성공</a:t>
            </a:r>
            <a:r>
              <a:rPr lang="en-US" altLang="ko-KR" sz="800"/>
              <a:t>)</a:t>
            </a:r>
            <a:endParaRPr lang="ko-KR" altLang="en-US" sz="800"/>
          </a:p>
        </p:txBody>
      </p:sp>
      <p:cxnSp>
        <p:nvCxnSpPr>
          <p:cNvPr id="17" name="직선 연결선 16"/>
          <p:cNvCxnSpPr>
            <a:stCxn id="18" idx="0"/>
          </p:cNvCxnSpPr>
          <p:nvPr/>
        </p:nvCxnSpPr>
        <p:spPr>
          <a:xfrm flipV="1">
            <a:off x="3090349" y="4677749"/>
            <a:ext cx="0" cy="382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2714372" y="5060666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로그인 처리</a:t>
            </a:r>
          </a:p>
        </p:txBody>
      </p:sp>
      <p:sp>
        <p:nvSpPr>
          <p:cNvPr id="19" name="다이아몬드 18"/>
          <p:cNvSpPr/>
          <p:nvPr/>
        </p:nvSpPr>
        <p:spPr>
          <a:xfrm>
            <a:off x="5728501" y="3171520"/>
            <a:ext cx="1282369" cy="609120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700" b="1">
                <a:solidFill>
                  <a:schemeClr val="tx1"/>
                </a:solidFill>
                <a:latin typeface="-윤고딕320"/>
                <a:ea typeface="-윤고딕320"/>
              </a:rPr>
              <a:t>유효성 맞나</a:t>
            </a:r>
            <a:r>
              <a:rPr lang="en-US" altLang="ko-KR" sz="700" b="1">
                <a:solidFill>
                  <a:schemeClr val="tx1"/>
                </a:solidFill>
                <a:latin typeface="-윤고딕320"/>
                <a:ea typeface="-윤고딕320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5090" y="3632122"/>
            <a:ext cx="34459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yes</a:t>
            </a:r>
            <a:endParaRPr lang="ko-KR" altLang="en-US" sz="800"/>
          </a:p>
        </p:txBody>
      </p:sp>
      <p:sp>
        <p:nvSpPr>
          <p:cNvPr id="21" name="순서도: 데이터 20"/>
          <p:cNvSpPr/>
          <p:nvPr/>
        </p:nvSpPr>
        <p:spPr>
          <a:xfrm>
            <a:off x="5793063" y="4124212"/>
            <a:ext cx="1137934" cy="445803"/>
          </a:xfrm>
          <a:prstGeom prst="flowChartInputOutpu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회원정보 입력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365515" y="4570015"/>
            <a:ext cx="0" cy="430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5888808" y="4977656"/>
            <a:ext cx="932743" cy="443049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600" b="1">
                <a:solidFill>
                  <a:schemeClr val="tx1"/>
                </a:solidFill>
                <a:latin typeface="-윤고딕320"/>
                <a:ea typeface="-윤고딕320"/>
              </a:rPr>
              <a:t>데이터 유효성 체크</a:t>
            </a:r>
            <a:endParaRPr lang="en-US" altLang="ko-KR" sz="600" b="1">
              <a:solidFill>
                <a:schemeClr val="tx1"/>
              </a:solidFill>
              <a:latin typeface="-윤고딕320"/>
              <a:ea typeface="-윤고딕3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0086" y="4926352"/>
            <a:ext cx="31620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no</a:t>
            </a:r>
            <a:endParaRPr lang="ko-KR" altLang="en-US" sz="800"/>
          </a:p>
        </p:txBody>
      </p:sp>
      <p:cxnSp>
        <p:nvCxnSpPr>
          <p:cNvPr id="25" name="직선 연결선 24"/>
          <p:cNvCxnSpPr>
            <a:stCxn id="26" idx="2"/>
          </p:cNvCxnSpPr>
          <p:nvPr/>
        </p:nvCxnSpPr>
        <p:spPr>
          <a:xfrm rot="5400000">
            <a:off x="6192316" y="5895540"/>
            <a:ext cx="333318" cy="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92174" y="5517232"/>
            <a:ext cx="34464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yes</a:t>
            </a:r>
            <a:endParaRPr lang="ko-KR" altLang="en-US" sz="800"/>
          </a:p>
        </p:txBody>
      </p:sp>
      <p:cxnSp>
        <p:nvCxnSpPr>
          <p:cNvPr id="27" name="직선 연결선 26"/>
          <p:cNvCxnSpPr>
            <a:stCxn id="23" idx="2"/>
            <a:endCxn id="26" idx="0"/>
          </p:cNvCxnSpPr>
          <p:nvPr/>
        </p:nvCxnSpPr>
        <p:spPr>
          <a:xfrm rot="16200000" flipH="1">
            <a:off x="6310711" y="5465173"/>
            <a:ext cx="96527" cy="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898793" y="5877272"/>
            <a:ext cx="941459" cy="527214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  <a:latin typeface="-윤고딕320"/>
                <a:ea typeface="-윤고딕320"/>
              </a:rPr>
              <a:t>회원가입 </a:t>
            </a: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  <a:latin typeface="-윤고딕320"/>
                <a:ea typeface="-윤고딕320"/>
              </a:rPr>
              <a:t>성공 및 </a:t>
            </a: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  <a:latin typeface="-윤고딕320"/>
                <a:ea typeface="-윤고딕320"/>
              </a:rPr>
              <a:t>자동 로그인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575110" y="5949280"/>
            <a:ext cx="1140906" cy="36003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메인화면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rot="10800000">
            <a:off x="4738129" y="6129299"/>
            <a:ext cx="116601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3"/>
            <a:endCxn id="51" idx="1"/>
          </p:cNvCxnSpPr>
          <p:nvPr/>
        </p:nvCxnSpPr>
        <p:spPr>
          <a:xfrm flipV="1">
            <a:off x="7010870" y="3473636"/>
            <a:ext cx="230944" cy="2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64"/>
          <p:cNvSpPr/>
          <p:nvPr/>
        </p:nvSpPr>
        <p:spPr>
          <a:xfrm>
            <a:off x="7239899" y="4168831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경고창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483768" y="3687230"/>
            <a:ext cx="155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2480794" y="2980522"/>
            <a:ext cx="2974" cy="222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492513" y="2980523"/>
            <a:ext cx="22946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78079" y="3203054"/>
            <a:ext cx="935229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No(</a:t>
            </a:r>
            <a:r>
              <a:rPr lang="ko-KR" altLang="en-US" sz="800"/>
              <a:t>로그인 실패</a:t>
            </a:r>
            <a:r>
              <a:rPr lang="en-US" altLang="ko-KR" sz="800"/>
              <a:t>)</a:t>
            </a:r>
            <a:endParaRPr lang="ko-KR" altLang="en-US" sz="800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483768" y="3418498"/>
            <a:ext cx="0" cy="285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64"/>
          <p:cNvSpPr/>
          <p:nvPr/>
        </p:nvSpPr>
        <p:spPr>
          <a:xfrm>
            <a:off x="5985804" y="2620004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약관폼</a:t>
            </a:r>
          </a:p>
        </p:txBody>
      </p:sp>
      <p:cxnSp>
        <p:nvCxnSpPr>
          <p:cNvPr id="48" name="직선 연결선 47"/>
          <p:cNvCxnSpPr>
            <a:stCxn id="21" idx="1"/>
            <a:endCxn id="19" idx="2"/>
          </p:cNvCxnSpPr>
          <p:nvPr/>
        </p:nvCxnSpPr>
        <p:spPr>
          <a:xfrm rot="5400000" flipH="1" flipV="1">
            <a:off x="6194072" y="3948598"/>
            <a:ext cx="343572" cy="7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12532" y="3483604"/>
            <a:ext cx="316159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no</a:t>
            </a:r>
            <a:endParaRPr lang="ko-KR" altLang="en-US" sz="800"/>
          </a:p>
        </p:txBody>
      </p:sp>
      <p:cxnSp>
        <p:nvCxnSpPr>
          <p:cNvPr id="50" name="직선 화살표 연결선 49"/>
          <p:cNvCxnSpPr>
            <a:stCxn id="34" idx="1"/>
            <a:endCxn id="21" idx="5"/>
          </p:cNvCxnSpPr>
          <p:nvPr/>
        </p:nvCxnSpPr>
        <p:spPr>
          <a:xfrm flipH="1" flipV="1">
            <a:off x="6817204" y="4347114"/>
            <a:ext cx="422695" cy="1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4"/>
          <p:cNvSpPr/>
          <p:nvPr/>
        </p:nvSpPr>
        <p:spPr>
          <a:xfrm>
            <a:off x="7241814" y="3293617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경고창</a:t>
            </a:r>
          </a:p>
        </p:txBody>
      </p:sp>
      <p:cxnSp>
        <p:nvCxnSpPr>
          <p:cNvPr id="52" name="직선 화살표 연결선 51"/>
          <p:cNvCxnSpPr>
            <a:stCxn id="47" idx="2"/>
            <a:endCxn id="19" idx="0"/>
          </p:cNvCxnSpPr>
          <p:nvPr/>
        </p:nvCxnSpPr>
        <p:spPr>
          <a:xfrm rot="16200000" flipH="1">
            <a:off x="6269994" y="3071829"/>
            <a:ext cx="191477" cy="7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/>
          <p:cNvSpPr/>
          <p:nvPr/>
        </p:nvSpPr>
        <p:spPr>
          <a:xfrm>
            <a:off x="3943870" y="1901850"/>
            <a:ext cx="986542" cy="566587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800" b="1">
                <a:solidFill>
                  <a:schemeClr val="tx1"/>
                </a:solidFill>
                <a:latin typeface="-윤고딕320"/>
                <a:ea typeface="-윤고딕320"/>
              </a:rPr>
              <a:t>로그인화면</a:t>
            </a:r>
            <a:endParaRPr lang="en-US" altLang="ko-KR" sz="800" b="1">
              <a:solidFill>
                <a:schemeClr val="tx1"/>
              </a:solidFill>
              <a:latin typeface="-윤고딕320"/>
              <a:ea typeface="-윤고딕320"/>
            </a:endParaRPr>
          </a:p>
        </p:txBody>
      </p:sp>
      <p:sp>
        <p:nvSpPr>
          <p:cNvPr id="54" name="모서리가 둥근 직사각형 64"/>
          <p:cNvSpPr/>
          <p:nvPr/>
        </p:nvSpPr>
        <p:spPr>
          <a:xfrm>
            <a:off x="5871517" y="2004916"/>
            <a:ext cx="956612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회원가입</a:t>
            </a:r>
          </a:p>
        </p:txBody>
      </p:sp>
      <p:sp>
        <p:nvSpPr>
          <p:cNvPr id="55" name="모서리가 둥근 직사각형 64"/>
          <p:cNvSpPr/>
          <p:nvPr/>
        </p:nvSpPr>
        <p:spPr>
          <a:xfrm>
            <a:off x="5871517" y="1412970"/>
            <a:ext cx="956612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앱 첫 동작</a:t>
            </a:r>
            <a:endParaRPr lang="en-US" altLang="ko-KR" sz="1050">
              <a:solidFill>
                <a:schemeClr val="tx1"/>
              </a:solidFill>
              <a:latin typeface="-윤고딕320"/>
              <a:ea typeface="-윤고딕320"/>
            </a:endParaRPr>
          </a:p>
        </p:txBody>
      </p:sp>
      <p:cxnSp>
        <p:nvCxnSpPr>
          <p:cNvPr id="56" name="직선 연결선 55"/>
          <p:cNvCxnSpPr>
            <a:stCxn id="8" idx="0"/>
            <a:endCxn id="55" idx="1"/>
          </p:cNvCxnSpPr>
          <p:nvPr/>
        </p:nvCxnSpPr>
        <p:spPr>
          <a:xfrm>
            <a:off x="4827079" y="1592796"/>
            <a:ext cx="1044438" cy="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8"/>
          <p:cNvCxnSpPr>
            <a:stCxn id="53" idx="1"/>
            <a:endCxn id="9" idx="0"/>
          </p:cNvCxnSpPr>
          <p:nvPr/>
        </p:nvCxnSpPr>
        <p:spPr>
          <a:xfrm rot="10800000" flipV="1">
            <a:off x="3097950" y="2185143"/>
            <a:ext cx="845920" cy="6221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59" idx="0"/>
            <a:endCxn id="60" idx="0"/>
          </p:cNvCxnSpPr>
          <p:nvPr/>
        </p:nvCxnSpPr>
        <p:spPr>
          <a:xfrm flipH="1">
            <a:off x="4088231" y="2811481"/>
            <a:ext cx="1109" cy="495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1"/>
          <p:cNvSpPr/>
          <p:nvPr/>
        </p:nvSpPr>
        <p:spPr>
          <a:xfrm>
            <a:off x="3713363" y="2811481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취소</a:t>
            </a:r>
          </a:p>
        </p:txBody>
      </p:sp>
      <p:sp>
        <p:nvSpPr>
          <p:cNvPr id="60" name="모서리가 둥근 직사각형 64"/>
          <p:cNvSpPr/>
          <p:nvPr/>
        </p:nvSpPr>
        <p:spPr>
          <a:xfrm>
            <a:off x="3712254" y="3306844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종료</a:t>
            </a:r>
          </a:p>
        </p:txBody>
      </p:sp>
      <p:cxnSp>
        <p:nvCxnSpPr>
          <p:cNvPr id="68" name="직선 화살표 연결선 67"/>
          <p:cNvCxnSpPr>
            <a:stCxn id="53" idx="3"/>
            <a:endCxn id="54" idx="1"/>
          </p:cNvCxnSpPr>
          <p:nvPr/>
        </p:nvCxnSpPr>
        <p:spPr>
          <a:xfrm flipV="1">
            <a:off x="4930412" y="2184936"/>
            <a:ext cx="941105" cy="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11"/>
          <p:cNvSpPr/>
          <p:nvPr/>
        </p:nvSpPr>
        <p:spPr>
          <a:xfrm>
            <a:off x="4802130" y="2811481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50" b="1">
                <a:solidFill>
                  <a:schemeClr val="tx1"/>
                </a:solidFill>
                <a:latin typeface="-윤고딕320"/>
                <a:ea typeface="-윤고딕320"/>
              </a:rPr>
              <a:t>ID/PW</a:t>
            </a:r>
            <a:r>
              <a:rPr lang="ko-KR" altLang="en-US" sz="1050" b="1">
                <a:solidFill>
                  <a:schemeClr val="tx1"/>
                </a:solidFill>
                <a:latin typeface="-윤고딕320"/>
                <a:ea typeface="-윤고딕320"/>
              </a:rPr>
              <a:t>찾기</a:t>
            </a:r>
            <a:endParaRPr lang="ko-KR" altLang="en-US" sz="1050">
              <a:solidFill>
                <a:schemeClr val="tx1"/>
              </a:solidFill>
              <a:latin typeface="-윤고딕320"/>
              <a:ea typeface="-윤고딕320"/>
            </a:endParaRPr>
          </a:p>
        </p:txBody>
      </p:sp>
      <p:cxnSp>
        <p:nvCxnSpPr>
          <p:cNvPr id="70" name="연결선: 꺾임 128"/>
          <p:cNvCxnSpPr>
            <a:stCxn id="53" idx="2"/>
            <a:endCxn id="69" idx="0"/>
          </p:cNvCxnSpPr>
          <p:nvPr/>
        </p:nvCxnSpPr>
        <p:spPr>
          <a:xfrm rot="16200000" flipH="1">
            <a:off x="4636102" y="2269476"/>
            <a:ext cx="343044" cy="7409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9" idx="2"/>
            <a:endCxn id="72" idx="0"/>
          </p:cNvCxnSpPr>
          <p:nvPr/>
        </p:nvCxnSpPr>
        <p:spPr>
          <a:xfrm>
            <a:off x="5178107" y="3171520"/>
            <a:ext cx="6821" cy="672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/>
          <p:cNvSpPr/>
          <p:nvPr/>
        </p:nvSpPr>
        <p:spPr>
          <a:xfrm>
            <a:off x="4498339" y="3843609"/>
            <a:ext cx="1373178" cy="440892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700" b="1">
                <a:solidFill>
                  <a:schemeClr val="tx1"/>
                </a:solidFill>
                <a:latin typeface="-윤고딕320"/>
                <a:ea typeface="-윤고딕320"/>
              </a:rPr>
              <a:t>이메일 검색</a:t>
            </a:r>
          </a:p>
          <a:p>
            <a:pPr algn="ctr">
              <a:defRPr lang="ko-KR" altLang="en-US"/>
            </a:pPr>
            <a:r>
              <a:rPr lang="ko-KR" altLang="en-US" sz="700" b="1">
                <a:solidFill>
                  <a:schemeClr val="tx1"/>
                </a:solidFill>
                <a:latin typeface="-윤고딕320"/>
                <a:ea typeface="-윤고딕320"/>
              </a:rPr>
              <a:t>유효성 맞나</a:t>
            </a:r>
            <a:r>
              <a:rPr lang="en-US" altLang="ko-KR" sz="700" b="1">
                <a:solidFill>
                  <a:schemeClr val="tx1"/>
                </a:solidFill>
                <a:latin typeface="-윤고딕320"/>
                <a:ea typeface="-윤고딕320"/>
              </a:rPr>
              <a:t>?</a:t>
            </a:r>
          </a:p>
        </p:txBody>
      </p:sp>
      <p:cxnSp>
        <p:nvCxnSpPr>
          <p:cNvPr id="73" name="직선 화살표 연결선 72"/>
          <p:cNvCxnSpPr>
            <a:stCxn id="72" idx="2"/>
            <a:endCxn id="74" idx="0"/>
          </p:cNvCxnSpPr>
          <p:nvPr/>
        </p:nvCxnSpPr>
        <p:spPr>
          <a:xfrm>
            <a:off x="5184928" y="4284501"/>
            <a:ext cx="576" cy="186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11"/>
          <p:cNvSpPr/>
          <p:nvPr/>
        </p:nvSpPr>
        <p:spPr>
          <a:xfrm>
            <a:off x="4809527" y="4470834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  <a:latin typeface="-윤고딕320"/>
                <a:ea typeface="-윤고딕320"/>
              </a:rPr>
              <a:t>DB</a:t>
            </a:r>
            <a:r>
              <a:rPr lang="ko-KR" altLang="en-US" sz="900">
                <a:solidFill>
                  <a:schemeClr val="tx1"/>
                </a:solidFill>
                <a:latin typeface="-윤고딕320"/>
                <a:ea typeface="-윤고딕320"/>
              </a:rPr>
              <a:t>에서 </a:t>
            </a: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  <a:latin typeface="-윤고딕320"/>
                <a:ea typeface="-윤고딕320"/>
              </a:rPr>
              <a:t>정보 송신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31608" y="4194347"/>
            <a:ext cx="278019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atin typeface="-윤고딕320"/>
                <a:ea typeface="-윤고딕320"/>
              </a:rPr>
              <a:t>Y</a:t>
            </a:r>
            <a:endParaRPr lang="ko-KR" altLang="en-US" sz="1050">
              <a:latin typeface="-윤고딕320"/>
              <a:ea typeface="-윤고딕320"/>
            </a:endParaRPr>
          </a:p>
        </p:txBody>
      </p:sp>
      <p:sp>
        <p:nvSpPr>
          <p:cNvPr id="76" name="모서리가 둥근 직사각형 64"/>
          <p:cNvSpPr/>
          <p:nvPr/>
        </p:nvSpPr>
        <p:spPr>
          <a:xfrm>
            <a:off x="3610561" y="3885969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경고창</a:t>
            </a:r>
          </a:p>
        </p:txBody>
      </p:sp>
      <p:cxnSp>
        <p:nvCxnSpPr>
          <p:cNvPr id="77" name="연결선: 꺾임 172"/>
          <p:cNvCxnSpPr>
            <a:stCxn id="72" idx="1"/>
            <a:endCxn id="76" idx="3"/>
          </p:cNvCxnSpPr>
          <p:nvPr/>
        </p:nvCxnSpPr>
        <p:spPr>
          <a:xfrm rot="10800000" flipV="1">
            <a:off x="4362515" y="4064055"/>
            <a:ext cx="135824" cy="19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64"/>
          <p:cNvSpPr/>
          <p:nvPr/>
        </p:nvSpPr>
        <p:spPr>
          <a:xfrm>
            <a:off x="3610560" y="4805790"/>
            <a:ext cx="751954" cy="360039"/>
          </a:xfrm>
          <a:prstGeom prst="roundRect">
            <a:avLst>
              <a:gd name="adj" fmla="val 1742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50">
                <a:solidFill>
                  <a:schemeClr val="tx1"/>
                </a:solidFill>
                <a:latin typeface="-윤고딕320"/>
                <a:ea typeface="-윤고딕320"/>
              </a:rPr>
              <a:t>로그인화면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03632" y="3807661"/>
            <a:ext cx="23998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latin typeface="-윤고딕320"/>
                <a:ea typeface="-윤고딕320"/>
              </a:rPr>
              <a:t>N</a:t>
            </a:r>
            <a:endParaRPr lang="ko-KR" altLang="en-US" sz="1100">
              <a:latin typeface="-윤고딕320"/>
              <a:ea typeface="-윤고딕320"/>
            </a:endParaRPr>
          </a:p>
        </p:txBody>
      </p:sp>
      <p:cxnSp>
        <p:nvCxnSpPr>
          <p:cNvPr id="80" name="연결선: 꺾임 3"/>
          <p:cNvCxnSpPr>
            <a:stCxn id="51" idx="0"/>
            <a:endCxn id="47" idx="3"/>
          </p:cNvCxnSpPr>
          <p:nvPr/>
        </p:nvCxnSpPr>
        <p:spPr>
          <a:xfrm rot="16200000" flipV="1">
            <a:off x="6930979" y="2606804"/>
            <a:ext cx="493593" cy="8800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12"/>
          <p:cNvCxnSpPr/>
          <p:nvPr/>
        </p:nvCxnSpPr>
        <p:spPr>
          <a:xfrm flipV="1">
            <a:off x="6821551" y="4522885"/>
            <a:ext cx="794325" cy="6703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14"/>
          <p:cNvCxnSpPr>
            <a:stCxn id="74" idx="2"/>
            <a:endCxn id="78" idx="3"/>
          </p:cNvCxnSpPr>
          <p:nvPr/>
        </p:nvCxnSpPr>
        <p:spPr>
          <a:xfrm rot="5400000">
            <a:off x="4696541" y="4496846"/>
            <a:ext cx="154937" cy="8229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2"/>
            <a:endCxn id="78" idx="0"/>
          </p:cNvCxnSpPr>
          <p:nvPr/>
        </p:nvCxnSpPr>
        <p:spPr>
          <a:xfrm flipH="1">
            <a:off x="3986537" y="4246008"/>
            <a:ext cx="1" cy="559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9" idx="3"/>
            <a:endCxn id="59" idx="1"/>
          </p:cNvCxnSpPr>
          <p:nvPr/>
        </p:nvCxnSpPr>
        <p:spPr>
          <a:xfrm>
            <a:off x="3473927" y="2987325"/>
            <a:ext cx="239436" cy="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49"/>
          <p:cNvCxnSpPr>
            <a:stCxn id="55" idx="3"/>
            <a:endCxn id="47" idx="3"/>
          </p:cNvCxnSpPr>
          <p:nvPr/>
        </p:nvCxnSpPr>
        <p:spPr>
          <a:xfrm flipH="1">
            <a:off x="6737758" y="1592990"/>
            <a:ext cx="90371" cy="1207034"/>
          </a:xfrm>
          <a:prstGeom prst="bentConnector3">
            <a:avLst>
              <a:gd name="adj1" fmla="val -413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93" name="TextBox 92"/>
          <p:cNvSpPr txBox="1"/>
          <p:nvPr/>
        </p:nvSpPr>
        <p:spPr>
          <a:xfrm>
            <a:off x="3533308" y="45204"/>
            <a:ext cx="5092618" cy="572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플로우차트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  <p:sp>
        <p:nvSpPr>
          <p:cNvPr id="94" name="오각형 29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95" name="TextBox 30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96" name="TextBox 31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97" name="TextBox 32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1-2 </a:t>
            </a:r>
            <a:r>
              <a:rPr lang="ko-KR" altLang="en-US" sz="1000"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98" name="TextBox 36"/>
          <p:cNvSpPr txBox="1"/>
          <p:nvPr/>
        </p:nvSpPr>
        <p:spPr>
          <a:xfrm>
            <a:off x="1907704" y="1052736"/>
            <a:ext cx="1319433" cy="3666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1</a:t>
            </a:r>
            <a:r>
              <a:rPr lang="en-US" altLang="ko-KR"/>
              <a:t>.</a:t>
            </a:r>
            <a:r>
              <a:rPr lang="ko-KR" altLang="en-US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77002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680012" y="1808820"/>
            <a:ext cx="0" cy="42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44462" y="3212976"/>
            <a:ext cx="1355630" cy="3456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tx2">
                    <a:lumMod val="75000"/>
                  </a:schemeClr>
                </a:solidFill>
              </a:rPr>
              <a:t>GPS</a:t>
            </a: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 보모 탐색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898507" y="1432950"/>
            <a:ext cx="1573593" cy="36003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보모 탐색</a:t>
            </a:r>
          </a:p>
        </p:txBody>
      </p:sp>
      <p:sp>
        <p:nvSpPr>
          <p:cNvPr id="13" name="다이아몬드 12"/>
          <p:cNvSpPr/>
          <p:nvPr/>
        </p:nvSpPr>
        <p:spPr>
          <a:xfrm>
            <a:off x="3815916" y="2286170"/>
            <a:ext cx="1758210" cy="493598"/>
          </a:xfrm>
          <a:prstGeom prst="diamon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tx2">
                    <a:lumMod val="75000"/>
                  </a:schemeClr>
                </a:solidFill>
              </a:rPr>
              <a:t>GPS</a:t>
            </a:r>
            <a:r>
              <a:rPr lang="ko-KR" altLang="en-US" sz="1000">
                <a:solidFill>
                  <a:schemeClr val="tx2">
                    <a:lumMod val="75000"/>
                  </a:schemeClr>
                </a:solidFill>
              </a:rPr>
              <a:t> 이용 유무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03948" y="3885188"/>
            <a:ext cx="1274116" cy="3456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사용자 위치 정보</a:t>
            </a:r>
          </a:p>
        </p:txBody>
      </p:sp>
      <p:cxnSp>
        <p:nvCxnSpPr>
          <p:cNvPr id="18" name="연결선: 꺾임 60"/>
          <p:cNvCxnSpPr/>
          <p:nvPr/>
        </p:nvCxnSpPr>
        <p:spPr>
          <a:xfrm rot="5400000">
            <a:off x="4587716" y="3724281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2065629" y="287199"/>
            <a:ext cx="5092618" cy="568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플로우차트</a:t>
            </a:r>
          </a:p>
        </p:txBody>
      </p:sp>
      <p:sp>
        <p:nvSpPr>
          <p:cNvPr id="30" name="오각형 29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1-2 </a:t>
            </a:r>
            <a:r>
              <a:rPr lang="ko-KR" altLang="en-US" sz="1000"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4317" y="1081326"/>
            <a:ext cx="1519571" cy="3674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</a:t>
            </a:r>
            <a:r>
              <a:rPr lang="ko-KR" altLang="en-US"/>
              <a:t>보모 탐색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  <p:cxnSp>
        <p:nvCxnSpPr>
          <p:cNvPr id="62" name="직선 화살표 연결선 61"/>
          <p:cNvCxnSpPr/>
          <p:nvPr/>
        </p:nvCxnSpPr>
        <p:spPr>
          <a:xfrm rot="16200000" flipH="1">
            <a:off x="6138178" y="2870942"/>
            <a:ext cx="684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3" idx="3"/>
          </p:cNvCxnSpPr>
          <p:nvPr/>
        </p:nvCxnSpPr>
        <p:spPr>
          <a:xfrm>
            <a:off x="5574126" y="2532969"/>
            <a:ext cx="8933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rot="16200000" flipH="1">
            <a:off x="4517998" y="2978954"/>
            <a:ext cx="3960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7"/>
          <p:cNvSpPr txBox="1"/>
          <p:nvPr/>
        </p:nvSpPr>
        <p:spPr>
          <a:xfrm>
            <a:off x="4788024" y="2798274"/>
            <a:ext cx="380241" cy="243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tx2">
                    <a:lumMod val="75000"/>
                  </a:schemeClr>
                </a:solidFill>
              </a:rPr>
              <a:t>yes</a:t>
            </a:r>
            <a:endParaRPr lang="ko-KR" altLang="en-US" sz="1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TextBox 7"/>
          <p:cNvSpPr txBox="1"/>
          <p:nvPr/>
        </p:nvSpPr>
        <p:spPr>
          <a:xfrm>
            <a:off x="5544108" y="2258213"/>
            <a:ext cx="338532" cy="242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tx2">
                    <a:lumMod val="75000"/>
                  </a:schemeClr>
                </a:solidFill>
              </a:rPr>
              <a:t>no</a:t>
            </a:r>
          </a:p>
        </p:txBody>
      </p:sp>
      <p:cxnSp>
        <p:nvCxnSpPr>
          <p:cNvPr id="67" name="연결선: 꺾임 60"/>
          <p:cNvCxnSpPr/>
          <p:nvPr/>
        </p:nvCxnSpPr>
        <p:spPr>
          <a:xfrm rot="5400000">
            <a:off x="4591113" y="4384217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16"/>
          <p:cNvSpPr/>
          <p:nvPr/>
        </p:nvSpPr>
        <p:spPr>
          <a:xfrm>
            <a:off x="4104651" y="4533260"/>
            <a:ext cx="1274116" cy="3456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거리, 보모 정보 불러오기</a:t>
            </a:r>
          </a:p>
        </p:txBody>
      </p:sp>
      <p:cxnSp>
        <p:nvCxnSpPr>
          <p:cNvPr id="69" name="연결선: 꺾임 60"/>
          <p:cNvCxnSpPr/>
          <p:nvPr/>
        </p:nvCxnSpPr>
        <p:spPr>
          <a:xfrm rot="5400000">
            <a:off x="4591816" y="5032289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35"/>
          <p:cNvSpPr/>
          <p:nvPr/>
        </p:nvSpPr>
        <p:spPr>
          <a:xfrm>
            <a:off x="5962180" y="3227378"/>
            <a:ext cx="1274116" cy="3456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일반 보모 탐색</a:t>
            </a:r>
          </a:p>
        </p:txBody>
      </p:sp>
      <p:sp>
        <p:nvSpPr>
          <p:cNvPr id="71" name="직사각형 35"/>
          <p:cNvSpPr/>
          <p:nvPr/>
        </p:nvSpPr>
        <p:spPr>
          <a:xfrm>
            <a:off x="5962180" y="3911454"/>
            <a:ext cx="1274116" cy="3456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탐색 우선순위 선택</a:t>
            </a:r>
          </a:p>
        </p:txBody>
      </p:sp>
      <p:sp>
        <p:nvSpPr>
          <p:cNvPr id="72" name="직사각형 11"/>
          <p:cNvSpPr/>
          <p:nvPr/>
        </p:nvSpPr>
        <p:spPr>
          <a:xfrm>
            <a:off x="5904148" y="4689140"/>
            <a:ext cx="1391634" cy="4680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300" b="1">
                <a:solidFill>
                  <a:schemeClr val="tx2">
                    <a:lumMod val="75000"/>
                  </a:schemeClr>
                </a:solidFill>
              </a:rPr>
              <a:t>보모 선택</a:t>
            </a:r>
          </a:p>
        </p:txBody>
      </p:sp>
      <p:sp>
        <p:nvSpPr>
          <p:cNvPr id="73" name="직사각형 11"/>
          <p:cNvSpPr/>
          <p:nvPr/>
        </p:nvSpPr>
        <p:spPr>
          <a:xfrm>
            <a:off x="4067944" y="5193196"/>
            <a:ext cx="1391634" cy="4680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300" b="1">
                <a:solidFill>
                  <a:schemeClr val="tx2">
                    <a:lumMod val="75000"/>
                  </a:schemeClr>
                </a:solidFill>
              </a:rPr>
              <a:t>보모 선택</a:t>
            </a:r>
          </a:p>
        </p:txBody>
      </p:sp>
      <p:cxnSp>
        <p:nvCxnSpPr>
          <p:cNvPr id="74" name="연결선: 꺾임 60"/>
          <p:cNvCxnSpPr/>
          <p:nvPr/>
        </p:nvCxnSpPr>
        <p:spPr>
          <a:xfrm rot="5400000">
            <a:off x="6463321" y="3752684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60"/>
          <p:cNvCxnSpPr/>
          <p:nvPr/>
        </p:nvCxnSpPr>
        <p:spPr>
          <a:xfrm rot="16200000" flipH="1">
            <a:off x="6412922" y="4478537"/>
            <a:ext cx="421206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355976" y="1770832"/>
            <a:ext cx="0" cy="42528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84422" y="3158980"/>
            <a:ext cx="1355630" cy="3456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보모 탐색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07904" y="5445224"/>
            <a:ext cx="1274116" cy="3456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보모 정보 불러오기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17429" y="1392541"/>
            <a:ext cx="1280742" cy="3600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보모 매칭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648418" y="6057292"/>
            <a:ext cx="1355630" cy="3456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시간 선택</a:t>
            </a:r>
          </a:p>
        </p:txBody>
      </p:sp>
      <p:sp>
        <p:nvSpPr>
          <p:cNvPr id="17" name="다이아몬드 16"/>
          <p:cNvSpPr/>
          <p:nvPr/>
        </p:nvSpPr>
        <p:spPr>
          <a:xfrm>
            <a:off x="3548055" y="2226711"/>
            <a:ext cx="1600009" cy="590221"/>
          </a:xfrm>
          <a:prstGeom prst="diamond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2">
                    <a:lumMod val="75000"/>
                  </a:schemeClr>
                </a:solidFill>
              </a:rPr>
              <a:t>즐겨찾기 등록 유무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669595" y="3825729"/>
            <a:ext cx="1274116" cy="34563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2">
                    <a:lumMod val="75000"/>
                  </a:schemeClr>
                </a:solidFill>
              </a:rPr>
              <a:t>정렬 우선순위 선택</a:t>
            </a:r>
          </a:p>
        </p:txBody>
      </p:sp>
      <p:cxnSp>
        <p:nvCxnSpPr>
          <p:cNvPr id="35" name="연결선: 꺾임 60"/>
          <p:cNvCxnSpPr/>
          <p:nvPr/>
        </p:nvCxnSpPr>
        <p:spPr>
          <a:xfrm rot="5400000">
            <a:off x="4159065" y="3664822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60"/>
          <p:cNvCxnSpPr>
            <a:stCxn id="34" idx="2"/>
          </p:cNvCxnSpPr>
          <p:nvPr/>
        </p:nvCxnSpPr>
        <p:spPr>
          <a:xfrm rot="16200000" flipH="1">
            <a:off x="4132314" y="4345706"/>
            <a:ext cx="353147" cy="4468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60"/>
          <p:cNvCxnSpPr/>
          <p:nvPr/>
        </p:nvCxnSpPr>
        <p:spPr>
          <a:xfrm rot="16200000" flipH="1">
            <a:off x="4146315" y="5265384"/>
            <a:ext cx="329611" cy="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60"/>
          <p:cNvCxnSpPr/>
          <p:nvPr/>
        </p:nvCxnSpPr>
        <p:spPr>
          <a:xfrm rot="16200000" flipH="1">
            <a:off x="4181673" y="5929161"/>
            <a:ext cx="276598" cy="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051720" y="296652"/>
            <a:ext cx="5092618" cy="576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플로우차트</a:t>
            </a:r>
          </a:p>
        </p:txBody>
      </p:sp>
      <p:sp>
        <p:nvSpPr>
          <p:cNvPr id="31" name="오각형 30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1-2 </a:t>
            </a:r>
            <a:r>
              <a:rPr lang="ko-KR" altLang="en-US" sz="1000"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720" y="1124744"/>
            <a:ext cx="1476164" cy="3676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3. 보모 매칭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  <p:cxnSp>
        <p:nvCxnSpPr>
          <p:cNvPr id="58" name="직선 연결선 57"/>
          <p:cNvCxnSpPr>
            <a:stCxn id="17" idx="3"/>
          </p:cNvCxnSpPr>
          <p:nvPr/>
        </p:nvCxnSpPr>
        <p:spPr>
          <a:xfrm>
            <a:off x="5148064" y="2521821"/>
            <a:ext cx="82535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60"/>
          <p:cNvCxnSpPr/>
          <p:nvPr/>
        </p:nvCxnSpPr>
        <p:spPr>
          <a:xfrm rot="5400000">
            <a:off x="4195069" y="2977136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1"/>
          <p:cNvSpPr txBox="1"/>
          <p:nvPr/>
        </p:nvSpPr>
        <p:spPr>
          <a:xfrm>
            <a:off x="4447396" y="2816932"/>
            <a:ext cx="34062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tx2">
                    <a:lumMod val="75000"/>
                  </a:schemeClr>
                </a:solidFill>
              </a:rPr>
              <a:t>no</a:t>
            </a:r>
            <a:endParaRPr lang="ko-KR" altLang="en-US" sz="1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" name="TextBox 10"/>
          <p:cNvSpPr txBox="1"/>
          <p:nvPr/>
        </p:nvSpPr>
        <p:spPr>
          <a:xfrm>
            <a:off x="5184068" y="2249369"/>
            <a:ext cx="381607" cy="2435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tx2">
                    <a:lumMod val="75000"/>
                  </a:schemeClr>
                </a:solidFill>
              </a:rPr>
              <a:t>yes</a:t>
            </a:r>
            <a:endParaRPr lang="ko-KR" altLang="en-US" sz="1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" name="직사각형 7"/>
          <p:cNvSpPr/>
          <p:nvPr/>
        </p:nvSpPr>
        <p:spPr>
          <a:xfrm>
            <a:off x="3563888" y="4523522"/>
            <a:ext cx="1620180" cy="56166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</a:rPr>
              <a:t>보모 선택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16200000" flipH="1">
            <a:off x="4855145" y="3652647"/>
            <a:ext cx="224749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0"/>
          <p:cNvCxnSpPr/>
          <p:nvPr/>
        </p:nvCxnSpPr>
        <p:spPr>
          <a:xfrm rot="10800000">
            <a:off x="5168143" y="4797152"/>
            <a:ext cx="808716" cy="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154753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로그인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123728" y="2036463"/>
          <a:ext cx="6408711" cy="3938728"/>
        </p:xfrm>
        <a:graphic>
          <a:graphicData uri="http://schemas.openxmlformats.org/drawingml/2006/table">
            <a:tbl>
              <a:tblPr firstRow="1" bandRow="1"/>
              <a:tblGrid>
                <a:gridCol w="661821"/>
                <a:gridCol w="1534071"/>
                <a:gridCol w="945830"/>
                <a:gridCol w="1306668"/>
                <a:gridCol w="1960321"/>
              </a:tblGrid>
              <a:tr h="30669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설명</a:t>
                      </a:r>
                    </a:p>
                  </a:txBody>
                  <a:tcPr/>
                </a:tc>
              </a:tr>
              <a:tr h="3521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user_serial_num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int(11)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P.K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사용자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일련번호</a:t>
                      </a:r>
                    </a:p>
                  </a:txBody>
                  <a:tcPr/>
                </a:tc>
              </a:tr>
              <a:tr h="3521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900" dirty="0" err="1"/>
                        <a:t>user_backup_serial_num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int(12)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F.K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사용자 백업 일련번호</a:t>
                      </a:r>
                    </a:p>
                  </a:txBody>
                  <a:tcPr/>
                </a:tc>
              </a:tr>
              <a:tr h="2044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varchar(20)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not 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아이디</a:t>
                      </a:r>
                    </a:p>
                  </a:txBody>
                  <a:tcPr/>
                </a:tc>
              </a:tr>
              <a:tr h="3322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pw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varchar(20)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/>
                        <a:t> not null</a:t>
                      </a:r>
                    </a:p>
                    <a:p>
                      <a:pPr lvl="0">
                        <a:defRPr lang="ko-KR"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비밀번호</a:t>
                      </a:r>
                    </a:p>
                  </a:txBody>
                  <a:tcPr/>
                </a:tc>
              </a:tr>
              <a:tr h="32581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dirty="0"/>
                        <a:t>email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 varchar(40)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not 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이메일</a:t>
                      </a:r>
                    </a:p>
                  </a:txBody>
                  <a:tcPr/>
                </a:tc>
              </a:tr>
              <a:tr h="3322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joindate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date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not 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가입날짜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앱 구입날짜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사용자 레코드 생성시간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/>
                </a:tc>
              </a:tr>
              <a:tr h="75059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7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State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i="0"/>
                        <a:t>i</a:t>
                      </a:r>
                      <a:r>
                        <a:rPr lang="en-US" altLang="ko-KR" sz="1000"/>
                        <a:t>nt(1)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not 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현 상황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(1)</a:t>
                      </a:r>
                      <a:r>
                        <a:rPr lang="ko-KR" altLang="en-US" sz="1000"/>
                        <a:t>정상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(2)</a:t>
                      </a:r>
                      <a:r>
                        <a:rPr lang="ko-KR" altLang="en-US" sz="1000"/>
                        <a:t>휴먼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(3)</a:t>
                      </a:r>
                      <a:r>
                        <a:rPr lang="ko-KR" altLang="en-US" sz="1000"/>
                        <a:t>정지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000"/>
                    </a:p>
                  </a:txBody>
                  <a:tcPr/>
                </a:tc>
              </a:tr>
              <a:tr h="36521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clause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not 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광고성 메일 동의 여부</a:t>
                      </a:r>
                    </a:p>
                  </a:txBody>
                  <a:tcPr/>
                </a:tc>
              </a:tr>
              <a:tr h="2044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dirty="0" err="1"/>
                        <a:t>phone_num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(12)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 dirty="0"/>
                        <a:t>사용자 전화번호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20" name="오각형 19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DB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7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159732" y="2132856"/>
          <a:ext cx="6048562" cy="3669730"/>
        </p:xfrm>
        <a:graphic>
          <a:graphicData uri="http://schemas.openxmlformats.org/drawingml/2006/table">
            <a:tbl>
              <a:tblPr firstRow="1" bandRow="1"/>
              <a:tblGrid>
                <a:gridCol w="641982"/>
                <a:gridCol w="1613303"/>
                <a:gridCol w="851637"/>
                <a:gridCol w="1176541"/>
                <a:gridCol w="1765099"/>
              </a:tblGrid>
              <a:tr h="33489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Null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이름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phonNum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Null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전화번호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boole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자격증 소지 유무</a:t>
                      </a:r>
                    </a:p>
                  </a:txBody>
                  <a:tcPr/>
                </a:tc>
              </a:tr>
              <a:tr h="5023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groundname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근무 지역</a:t>
                      </a:r>
                    </a:p>
                  </a:txBody>
                  <a:tcPr/>
                </a:tc>
              </a:tr>
              <a:tr h="38847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 보모 사진 이미지 경로</a:t>
                      </a:r>
                    </a:p>
                  </a:txBody>
                  <a:tcPr/>
                </a:tc>
              </a:tr>
              <a:tr h="5023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juso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주소</a:t>
                      </a:r>
                    </a:p>
                  </a:txBody>
                  <a:tcPr/>
                </a:tc>
              </a:tr>
              <a:tr h="3628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7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나이</a:t>
                      </a:r>
                    </a:p>
                  </a:txBody>
                  <a:tcPr/>
                </a:tc>
              </a:tr>
              <a:tr h="26828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8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번호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8" name="오각형 7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8015" y="359178"/>
            <a:ext cx="5092618" cy="57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DB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  <p:sp>
        <p:nvSpPr>
          <p:cNvPr id="13" name="TextBox 4"/>
          <p:cNvSpPr txBox="1"/>
          <p:nvPr/>
        </p:nvSpPr>
        <p:spPr>
          <a:xfrm>
            <a:off x="2123728" y="154753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보모 정보</a:t>
            </a:r>
          </a:p>
        </p:txBody>
      </p:sp>
    </p:spTree>
    <p:extLst>
      <p:ext uri="{BB962C8B-B14F-4D97-AF65-F5344CB8AC3E}">
        <p14:creationId xmlns:p14="http://schemas.microsoft.com/office/powerpoint/2010/main" val="9813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159732" y="2132856"/>
          <a:ext cx="6048562" cy="2744918"/>
        </p:xfrm>
        <a:graphic>
          <a:graphicData uri="http://schemas.openxmlformats.org/drawingml/2006/table">
            <a:tbl>
              <a:tblPr firstRow="1" bandRow="1"/>
              <a:tblGrid>
                <a:gridCol w="641982"/>
                <a:gridCol w="1613303"/>
                <a:gridCol w="851637"/>
                <a:gridCol w="1176541"/>
                <a:gridCol w="1765099"/>
              </a:tblGrid>
              <a:tr h="33489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필드명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Kizname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Null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아기 이름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user_serial_num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Null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사용자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일련번호</a:t>
                      </a:r>
                    </a:p>
                  </a:txBody>
                  <a:tcPr/>
                </a:tc>
              </a:tr>
              <a:tr h="42656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bomo_num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보모 번호</a:t>
                      </a:r>
                    </a:p>
                  </a:txBody>
                  <a:tcPr/>
                </a:tc>
              </a:tr>
              <a:tr h="3688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varchar(80)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근무 지역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주소</a:t>
                      </a:r>
                    </a:p>
                  </a:txBody>
                  <a:tcPr/>
                </a:tc>
              </a:tr>
              <a:tr h="38847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Start_time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근무 시작 시간</a:t>
                      </a:r>
                    </a:p>
                  </a:txBody>
                  <a:tcPr/>
                </a:tc>
              </a:tr>
              <a:tr h="3421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work_time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/>
                        <a:t>int(12)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000" b="0" i="0" u="none" kern="1200" spc="0">
                          <a:solidFill>
                            <a:prstClr val="black"/>
                          </a:solidFill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null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/>
                        <a:t>근무 시간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8" name="오각형 7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가을소풍B"/>
              <a:ea typeface="a가을소풍B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8015" y="359178"/>
            <a:ext cx="5092618" cy="57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DB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1-4 UI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6CA09DE-9E9A-4F44-94C5-03ED173CDDE4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  <p:sp>
        <p:nvSpPr>
          <p:cNvPr id="13" name="TextBox 4"/>
          <p:cNvSpPr txBox="1"/>
          <p:nvPr/>
        </p:nvSpPr>
        <p:spPr>
          <a:xfrm>
            <a:off x="2123728" y="154753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근무 정보</a:t>
            </a:r>
          </a:p>
        </p:txBody>
      </p:sp>
    </p:spTree>
    <p:extLst>
      <p:ext uri="{BB962C8B-B14F-4D97-AF65-F5344CB8AC3E}">
        <p14:creationId xmlns:p14="http://schemas.microsoft.com/office/powerpoint/2010/main" val="41758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835696" y="4669705"/>
            <a:ext cx="7272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a가을소풍B" pitchFamily="18" charset="-127"/>
                <a:ea typeface="a가을소풍B" pitchFamily="18" charset="-127"/>
              </a:rPr>
              <a:t>바쁜 현대에 아이들을 돌봐주기 위해</a:t>
            </a:r>
            <a:endParaRPr lang="en-US" altLang="ko-KR" sz="28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 fontAlgn="base"/>
            <a:r>
              <a:rPr lang="ko-KR" altLang="en-US" sz="2800" dirty="0" smtClean="0">
                <a:latin typeface="a가을소풍B" pitchFamily="18" charset="-127"/>
                <a:ea typeface="a가을소풍B" pitchFamily="18" charset="-127"/>
              </a:rPr>
              <a:t>    보모를 구해주는 어플리케이션 제작</a:t>
            </a:r>
            <a:endParaRPr lang="ko-KR" altLang="en-US" sz="2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jan\Desktop\DSC02017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1979613"/>
            <a:ext cx="3810000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5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UI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</a:t>
            </a:r>
            <a:r>
              <a:rPr lang="en-US" altLang="ko-KR" sz="1000">
                <a:latin typeface="a가을소풍B"/>
                <a:ea typeface="a가을소풍B"/>
              </a:rPr>
              <a:t>1-4 UI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908080" y="1340768"/>
          <a:ext cx="6841545" cy="4774624"/>
        </p:xfrm>
        <a:graphic>
          <a:graphicData uri="http://schemas.openxmlformats.org/drawingml/2006/table">
            <a:tbl>
              <a:tblPr firstRow="1" bandRow="1"/>
              <a:tblGrid>
                <a:gridCol w="1151752"/>
                <a:gridCol w="1297305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 Board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멘토링 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이성현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</a:p>
                  </a:txBody>
                  <a:tcPr anchor="ctr"/>
                </a:tc>
              </a:tr>
              <a:tr h="2960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Name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 page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a가을소풍B"/>
                        <a:ea typeface="a가을소풍B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 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완료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en-US" altLang="ko-KR" sz="13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C:\Users\수미\Desktop\소프트웨어설계UI\login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59832" y="2564904"/>
            <a:ext cx="2127988" cy="354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20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UI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</a:t>
            </a:r>
            <a:r>
              <a:rPr lang="en-US" altLang="ko-KR" sz="1000">
                <a:latin typeface="a가을소풍B"/>
                <a:ea typeface="a가을소풍B"/>
              </a:rPr>
              <a:t>1-4 UI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908080" y="1340768"/>
          <a:ext cx="6841545" cy="4774624"/>
        </p:xfrm>
        <a:graphic>
          <a:graphicData uri="http://schemas.openxmlformats.org/drawingml/2006/table">
            <a:tbl>
              <a:tblPr firstRow="1" bandRow="1"/>
              <a:tblGrid>
                <a:gridCol w="1151752"/>
                <a:gridCol w="1297305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 Board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멘토링 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이성현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</a:p>
                  </a:txBody>
                  <a:tcPr anchor="ctr"/>
                </a:tc>
              </a:tr>
              <a:tr h="2960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Name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Sign Up page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a가을소풍B"/>
                        <a:ea typeface="a가을소풍B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 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완료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en-US" altLang="ko-KR" sz="13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2" descr="C:\Users\수미\Desktop\소프트웨어설계UI\sign up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59832" y="2562259"/>
            <a:ext cx="2127988" cy="3546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33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UI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</a:t>
            </a:r>
            <a:r>
              <a:rPr lang="en-US" altLang="ko-KR" sz="1000">
                <a:latin typeface="a가을소풍B"/>
                <a:ea typeface="a가을소풍B"/>
              </a:rPr>
              <a:t>1-4 UI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908080" y="1340768"/>
          <a:ext cx="6841545" cy="4774624"/>
        </p:xfrm>
        <a:graphic>
          <a:graphicData uri="http://schemas.openxmlformats.org/drawingml/2006/table">
            <a:tbl>
              <a:tblPr firstRow="1" bandRow="1"/>
              <a:tblGrid>
                <a:gridCol w="1151752"/>
                <a:gridCol w="1297305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 Board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멘토링 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이성현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</a:p>
                  </a:txBody>
                  <a:tcPr anchor="ctr"/>
                </a:tc>
              </a:tr>
              <a:tr h="2960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Name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a가을소풍B"/>
                        <a:ea typeface="a가을소풍B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보모 매칭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보모 탐색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로그아웃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신고하기 버튼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9832" y="2787150"/>
            <a:ext cx="1927101" cy="32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UI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</a:t>
            </a:r>
            <a:r>
              <a:rPr lang="en-US" altLang="ko-KR" sz="1000">
                <a:latin typeface="a가을소풍B"/>
                <a:ea typeface="a가을소풍B"/>
              </a:rPr>
              <a:t>1-4 UI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908080" y="1340768"/>
          <a:ext cx="6841545" cy="4774624"/>
        </p:xfrm>
        <a:graphic>
          <a:graphicData uri="http://schemas.openxmlformats.org/drawingml/2006/table">
            <a:tbl>
              <a:tblPr firstRow="1" bandRow="1"/>
              <a:tblGrid>
                <a:gridCol w="1151752"/>
                <a:gridCol w="1297305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 Board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멘토링 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이성현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</a:p>
                  </a:txBody>
                  <a:tcPr anchor="ctr"/>
                </a:tc>
              </a:tr>
              <a:tr h="2960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Name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보모 탐색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a가을소풍B"/>
                        <a:ea typeface="a가을소풍B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정렬 우선순위 선택 버튼(스크롤 형식)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GPS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탐색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인반 탐색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None/>
                        <a:defRPr lang="ko-KR" altLang="en-US"/>
                      </a:pPr>
                      <a:endParaRPr lang="ko-KR" altLang="en-US" sz="13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7824" y="2636912"/>
            <a:ext cx="2011881" cy="3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2119" y="6378633"/>
            <a:ext cx="2076385" cy="434743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659F103D-9715-4C9B-AD17-22F01DA7B217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0985" y="1428736"/>
            <a:ext cx="1239181" cy="569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C</a:t>
            </a:r>
            <a:r>
              <a: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/>
                <a:ea typeface="a가을소풍B"/>
              </a:rPr>
              <a:t>ontents</a:t>
            </a:r>
            <a:endParaRPr lang="ko-KR" altLang="en-US" sz="1100">
              <a:solidFill>
                <a:schemeClr val="tx2">
                  <a:lumMod val="60000"/>
                  <a:lumOff val="40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75091" cy="266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개　　요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가을소풍B"/>
              <a:ea typeface="a가을소풍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6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1-2. UI 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가을소풍B"/>
                <a:ea typeface="a가을소풍B"/>
              </a:rPr>
              <a:t>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998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1.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1-1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시스템 구조도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1-2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플로우차트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1-3 DB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가을소풍B"/>
                <a:ea typeface="a가을소풍B"/>
              </a:rPr>
              <a:t>  </a:t>
            </a:r>
            <a:r>
              <a:rPr lang="en-US" altLang="ko-KR" sz="1000">
                <a:latin typeface="a가을소풍B"/>
                <a:ea typeface="a가을소풍B"/>
              </a:rPr>
              <a:t>1-4 UI </a:t>
            </a:r>
            <a:r>
              <a:rPr lang="ko-KR" altLang="en-US" sz="1000">
                <a:latin typeface="a가을소풍B"/>
                <a:ea typeface="a가을소풍B"/>
              </a:rPr>
              <a:t>설계</a:t>
            </a:r>
          </a:p>
          <a:p>
            <a:pPr lvl="0">
              <a:defRPr lang="ko-KR" altLang="en-US"/>
            </a:pPr>
            <a:r>
              <a:rPr lang="en-US" altLang="ko-KR" sz="1000">
                <a:latin typeface="a가을소풍B"/>
                <a:ea typeface="a가을소풍B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908080" y="1340768"/>
          <a:ext cx="6841545" cy="4774624"/>
        </p:xfrm>
        <a:graphic>
          <a:graphicData uri="http://schemas.openxmlformats.org/drawingml/2006/table">
            <a:tbl>
              <a:tblPr firstRow="1" bandRow="1"/>
              <a:tblGrid>
                <a:gridCol w="1151752"/>
                <a:gridCol w="1297305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멘토링 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이성현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</a:p>
                  </a:txBody>
                  <a:tcPr anchor="ctr"/>
                </a:tc>
              </a:tr>
              <a:tr h="29602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Name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보모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매칭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  <a:latin typeface="a가을소풍B"/>
                        <a:ea typeface="a가을소풍B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보모 정보 화면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매칭 완료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즐겨찾기 추가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Char char="-"/>
                        <a:defRPr lang="ko-KR" altLang="en-US"/>
                      </a:pP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 버튼</a:t>
                      </a:r>
                    </a:p>
                    <a:p>
                      <a:pPr marL="285750" indent="-285750" algn="l" latinLnBrk="1">
                        <a:lnSpc>
                          <a:spcPct val="300000"/>
                        </a:lnSpc>
                        <a:buNone/>
                        <a:defRPr lang="ko-KR" altLang="en-US"/>
                      </a:pPr>
                      <a:endParaRPr lang="ko-KR" altLang="en-US" sz="135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9832" y="2636912"/>
            <a:ext cx="1999109" cy="33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7238" y="3982647"/>
            <a:ext cx="410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맞벌이를 하는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부모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7238" y="4563173"/>
            <a:ext cx="3837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안전하게 아이들 돌봐주기를 원하는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부모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7238" y="514369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미팅이 잦은 </a:t>
            </a:r>
            <a:r>
              <a:rPr lang="ko-KR" altLang="en-US" sz="1400" dirty="0" smtClean="0">
                <a:solidFill>
                  <a:srgbClr val="FF0000"/>
                </a:solidFill>
              </a:rPr>
              <a:t>직장인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01431" y="5724225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어린아이를 둔 </a:t>
            </a:r>
            <a:r>
              <a:rPr lang="ko-KR" altLang="en-US" sz="1400" dirty="0" smtClean="0">
                <a:solidFill>
                  <a:srgbClr val="FF0000"/>
                </a:solidFill>
              </a:rPr>
              <a:t>부모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Picture 2" descr="아이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62" y="1423665"/>
            <a:ext cx="3869622" cy="241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07192" y="5132844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아이를 돌봐 돈을 벌고 싶은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6298" y="1929364"/>
            <a:ext cx="5809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조원들과의 주기적인 회의 진행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설문조사를 통한 사용자 의견 반영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/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벤치마킹을 통해 차별화된 </a:t>
            </a:r>
            <a:r>
              <a:rPr lang="ko-KR" altLang="en-US" sz="2400" dirty="0" err="1" smtClean="0">
                <a:latin typeface="a가을소풍B" pitchFamily="18" charset="-127"/>
                <a:ea typeface="a가을소풍B" pitchFamily="18" charset="-127"/>
              </a:rPr>
              <a:t>어플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 설계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>
              <a:buAutoNum type="arabicPeriod" startAt="3"/>
            </a:pP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초기 </a:t>
            </a:r>
            <a:r>
              <a:rPr lang="ko-KR" altLang="en-US" sz="2400" dirty="0" err="1" smtClean="0">
                <a:latin typeface="a가을소풍B" pitchFamily="18" charset="-127"/>
                <a:ea typeface="a가을소풍B" pitchFamily="18" charset="-127"/>
              </a:rPr>
              <a:t>프로토타입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 제작 후 수정 및 보완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457200" indent="-457200">
              <a:buAutoNum type="arabicPeriod" startAt="3"/>
            </a:pP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5. </a:t>
            </a:r>
            <a:r>
              <a:rPr lang="ko-KR" altLang="en-US" sz="2400" dirty="0" err="1" smtClean="0">
                <a:latin typeface="a가을소풍B" pitchFamily="18" charset="-127"/>
                <a:ea typeface="a가을소풍B" pitchFamily="18" charset="-127"/>
              </a:rPr>
              <a:t>멘토의</a:t>
            </a:r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 자문을 통해 프로젝트 보완</a:t>
            </a:r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pPr marL="342900" indent="-342900"/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39752" y="1988840"/>
            <a:ext cx="57358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개발버전 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: ANDROID(JAVA), ECLIPSE</a:t>
            </a:r>
          </a:p>
          <a:p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개발형태 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: APP</a:t>
            </a:r>
          </a:p>
          <a:p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서버환경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: APMSETUP</a:t>
            </a:r>
          </a:p>
          <a:p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ko-KR" altLang="en-US" sz="2400" dirty="0" smtClean="0">
                <a:latin typeface="a가을소풍B" pitchFamily="18" charset="-127"/>
                <a:ea typeface="a가을소풍B" pitchFamily="18" charset="-127"/>
              </a:rPr>
              <a:t>디자인</a:t>
            </a:r>
            <a:r>
              <a:rPr lang="en-US" altLang="ko-KR" sz="2400" dirty="0" smtClean="0">
                <a:latin typeface="a가을소풍B" pitchFamily="18" charset="-127"/>
                <a:ea typeface="a가을소풍B" pitchFamily="18" charset="-127"/>
              </a:rPr>
              <a:t>: Photoshop cs6, Illustrator cs6</a:t>
            </a:r>
          </a:p>
        </p:txBody>
      </p:sp>
    </p:spTree>
    <p:extLst>
      <p:ext uri="{BB962C8B-B14F-4D97-AF65-F5344CB8AC3E}">
        <p14:creationId xmlns:p14="http://schemas.microsoft.com/office/powerpoint/2010/main" val="17454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C:\Users\jan\Desktop\3학년2학기\인턴\매직패스\img\123870368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96" y="1689725"/>
            <a:ext cx="2465505" cy="16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296196" y="1922127"/>
            <a:ext cx="3190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2013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월 말 기준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국내 시장 </a:t>
            </a:r>
            <a:endParaRPr lang="en-US" altLang="ko-KR" sz="1400" dirty="0" smtClean="0"/>
          </a:p>
          <a:p>
            <a:r>
              <a:rPr lang="ko-KR" altLang="en-US" sz="1400" dirty="0" smtClean="0"/>
              <a:t>점유율을 </a:t>
            </a:r>
            <a:r>
              <a:rPr lang="en-US" altLang="ko-KR" sz="1400" dirty="0" smtClean="0"/>
              <a:t>91.85%</a:t>
            </a:r>
            <a:r>
              <a:rPr lang="ko-KR" altLang="en-US" sz="1400" dirty="0" smtClean="0"/>
              <a:t>로 절대적인 우위를 보여준다</a:t>
            </a:r>
            <a:r>
              <a:rPr lang="en-US" altLang="ko-KR" sz="1400" dirty="0" smtClean="0"/>
              <a:t>.</a:t>
            </a:r>
          </a:p>
          <a:p>
            <a:endParaRPr lang="ko-KR" altLang="en-US" sz="1400" dirty="0"/>
          </a:p>
        </p:txBody>
      </p:sp>
      <p:pic>
        <p:nvPicPr>
          <p:cNvPr id="35" name="Picture 5" descr="C:\Users\jan\Desktop\3학년2학기\인턴\매직패스\img\AA.9516081.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98" y="4016782"/>
            <a:ext cx="1655619" cy="172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344113" y="3485765"/>
            <a:ext cx="3209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KT</a:t>
            </a:r>
            <a:r>
              <a:rPr lang="ko-KR" altLang="en-US" sz="1400" dirty="0"/>
              <a:t>경제경영연구소는 </a:t>
            </a:r>
            <a:r>
              <a:rPr lang="en-US" altLang="ko-KR" sz="1400" dirty="0"/>
              <a:t>20</a:t>
            </a:r>
            <a:r>
              <a:rPr lang="ko-KR" altLang="en-US" sz="1400" dirty="0"/>
              <a:t>일 펴낸 ‘</a:t>
            </a:r>
            <a:r>
              <a:rPr lang="en-US" altLang="ko-KR" sz="1400" dirty="0"/>
              <a:t>2015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모바일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트렌드</a:t>
            </a:r>
            <a:r>
              <a:rPr lang="ko-KR" altLang="en-US" sz="1400" dirty="0"/>
              <a:t> 전망’ 보고서에서 “지난해 세계 </a:t>
            </a:r>
            <a:r>
              <a:rPr lang="ko-KR" altLang="en-US" sz="1400" dirty="0" err="1"/>
              <a:t>스마트폰</a:t>
            </a:r>
            <a:r>
              <a:rPr lang="ko-KR" altLang="en-US" sz="1400" dirty="0"/>
              <a:t> 보급률이 </a:t>
            </a:r>
            <a:r>
              <a:rPr lang="en-US" altLang="ko-KR" sz="1400" dirty="0"/>
              <a:t>24.5%</a:t>
            </a:r>
            <a:r>
              <a:rPr lang="ko-KR" altLang="en-US" sz="1400" dirty="0"/>
              <a:t>로 </a:t>
            </a:r>
            <a:r>
              <a:rPr lang="en-US" altLang="ko-KR" sz="1400" dirty="0"/>
              <a:t>PC(20%)</a:t>
            </a:r>
            <a:r>
              <a:rPr lang="ko-KR" altLang="en-US" sz="1400" dirty="0"/>
              <a:t>를 처음 웃돌았다”고 발표했다</a:t>
            </a:r>
            <a:r>
              <a:rPr lang="en-US" altLang="ko-KR" sz="1400" dirty="0"/>
              <a:t>. 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346658" y="5035958"/>
            <a:ext cx="297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국내 </a:t>
            </a:r>
            <a:r>
              <a:rPr lang="ko-KR" altLang="en-US" sz="1400" dirty="0" err="1" smtClean="0"/>
              <a:t>스마트폰</a:t>
            </a:r>
            <a:r>
              <a:rPr lang="ko-KR" altLang="en-US" sz="1400" dirty="0" smtClean="0"/>
              <a:t> 시장은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사용자가 더 많아 </a:t>
            </a:r>
            <a:r>
              <a:rPr lang="ko-KR" altLang="en-US" sz="1400" dirty="0" err="1" smtClean="0"/>
              <a:t>안드로이드로</a:t>
            </a:r>
            <a:r>
              <a:rPr lang="ko-KR" altLang="en-US" sz="1400" dirty="0" smtClean="0"/>
              <a:t> 개발하기로 결정함</a:t>
            </a:r>
            <a:endParaRPr lang="en-US" altLang="ko-KR" sz="1400" dirty="0" smtClean="0"/>
          </a:p>
          <a:p>
            <a:r>
              <a:rPr lang="en-US" altLang="ko-KR" sz="1400" dirty="0" smtClean="0"/>
              <a:t>IOS</a:t>
            </a:r>
            <a:r>
              <a:rPr lang="ko-KR" altLang="en-US" sz="1400" dirty="0" smtClean="0"/>
              <a:t>는 차후에 개발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627784" y="620688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4.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4-1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4-2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통계자료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4-4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수익구조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7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4855</Words>
  <Application>Microsoft Office PowerPoint</Application>
  <PresentationFormat>화면 슬라이드 쇼(4:3)</PresentationFormat>
  <Paragraphs>1887</Paragraphs>
  <Slides>54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</dc:creator>
  <cp:lastModifiedBy>Jan</cp:lastModifiedBy>
  <cp:revision>95</cp:revision>
  <dcterms:created xsi:type="dcterms:W3CDTF">2017-03-16T04:13:20Z</dcterms:created>
  <dcterms:modified xsi:type="dcterms:W3CDTF">2017-06-03T12:27:58Z</dcterms:modified>
</cp:coreProperties>
</file>